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925" y="-13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85BD49-42C8-4680-9E4D-CA0EEA256D85}" type="datetimeFigureOut">
              <a:rPr lang="pl-PL" smtClean="0"/>
              <a:t>24.02.2025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E0CAE-D5A6-49B8-AED3-B8FBB3AA7289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E0CAE-D5A6-49B8-AED3-B8FBB3AA7289}" type="slidenum">
              <a:rPr lang="pl-PL" smtClean="0"/>
              <a:t>2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72007"/>
            <a:ext cx="7560309" cy="3106420"/>
          </a:xfrm>
          <a:custGeom>
            <a:avLst/>
            <a:gdLst/>
            <a:ahLst/>
            <a:cxnLst/>
            <a:rect l="l" t="t" r="r" b="b"/>
            <a:pathLst>
              <a:path w="7560309" h="3106420">
                <a:moveTo>
                  <a:pt x="7559992" y="0"/>
                </a:moveTo>
                <a:lnTo>
                  <a:pt x="0" y="0"/>
                </a:lnTo>
                <a:lnTo>
                  <a:pt x="0" y="3106191"/>
                </a:lnTo>
                <a:lnTo>
                  <a:pt x="7559992" y="3106191"/>
                </a:lnTo>
                <a:lnTo>
                  <a:pt x="7559992" y="0"/>
                </a:lnTo>
                <a:close/>
              </a:path>
            </a:pathLst>
          </a:custGeom>
          <a:solidFill>
            <a:srgbClr val="019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439850" cy="407818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2"/>
            <a:ext cx="7559992" cy="930592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277431" y="303136"/>
            <a:ext cx="4448810" cy="553720"/>
          </a:xfrm>
          <a:custGeom>
            <a:avLst/>
            <a:gdLst/>
            <a:ahLst/>
            <a:cxnLst/>
            <a:rect l="l" t="t" r="r" b="b"/>
            <a:pathLst>
              <a:path w="4448810" h="553719">
                <a:moveTo>
                  <a:pt x="4448556" y="0"/>
                </a:moveTo>
                <a:lnTo>
                  <a:pt x="0" y="0"/>
                </a:lnTo>
                <a:lnTo>
                  <a:pt x="0" y="553211"/>
                </a:lnTo>
                <a:lnTo>
                  <a:pt x="4448556" y="553211"/>
                </a:lnTo>
                <a:lnTo>
                  <a:pt x="4448556" y="0"/>
                </a:lnTo>
                <a:close/>
              </a:path>
            </a:pathLst>
          </a:custGeom>
          <a:solidFill>
            <a:srgbClr val="1D1D1B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202193"/>
            <a:ext cx="7560309" cy="1646555"/>
          </a:xfrm>
          <a:custGeom>
            <a:avLst/>
            <a:gdLst/>
            <a:ahLst/>
            <a:cxnLst/>
            <a:rect l="l" t="t" r="r" b="b"/>
            <a:pathLst>
              <a:path w="7560309" h="1646554">
                <a:moveTo>
                  <a:pt x="7560005" y="0"/>
                </a:moveTo>
                <a:lnTo>
                  <a:pt x="7560005" y="1646021"/>
                </a:lnTo>
                <a:lnTo>
                  <a:pt x="0" y="1646021"/>
                </a:lnTo>
                <a:lnTo>
                  <a:pt x="0" y="0"/>
                </a:lnTo>
                <a:lnTo>
                  <a:pt x="7560005" y="0"/>
                </a:lnTo>
                <a:close/>
              </a:path>
            </a:pathLst>
          </a:custGeom>
          <a:solidFill>
            <a:srgbClr val="80BA27">
              <a:alpha val="27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9858566"/>
            <a:ext cx="7560309" cy="833755"/>
          </a:xfrm>
          <a:custGeom>
            <a:avLst/>
            <a:gdLst/>
            <a:ahLst/>
            <a:cxnLst/>
            <a:rect l="l" t="t" r="r" b="b"/>
            <a:pathLst>
              <a:path w="7560309" h="833754">
                <a:moveTo>
                  <a:pt x="7559992" y="0"/>
                </a:moveTo>
                <a:lnTo>
                  <a:pt x="0" y="0"/>
                </a:lnTo>
                <a:lnTo>
                  <a:pt x="0" y="833437"/>
                </a:lnTo>
                <a:lnTo>
                  <a:pt x="7559992" y="833437"/>
                </a:lnTo>
                <a:lnTo>
                  <a:pt x="7559992" y="0"/>
                </a:lnTo>
                <a:close/>
              </a:path>
            </a:pathLst>
          </a:custGeom>
          <a:solidFill>
            <a:srgbClr val="80BA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838519"/>
            <a:ext cx="218440" cy="0"/>
          </a:xfrm>
          <a:custGeom>
            <a:avLst/>
            <a:gdLst/>
            <a:ahLst/>
            <a:cxnLst/>
            <a:rect l="l" t="t" r="r" b="b"/>
            <a:pathLst>
              <a:path w="218440">
                <a:moveTo>
                  <a:pt x="0" y="0"/>
                </a:moveTo>
                <a:lnTo>
                  <a:pt x="218163" y="0"/>
                </a:lnTo>
                <a:lnTo>
                  <a:pt x="0" y="0"/>
                </a:lnTo>
              </a:path>
            </a:pathLst>
          </a:custGeom>
          <a:ln w="76200">
            <a:solidFill>
              <a:srgbClr val="019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098184"/>
            <a:ext cx="7560309" cy="274320"/>
          </a:xfrm>
          <a:custGeom>
            <a:avLst/>
            <a:gdLst/>
            <a:ahLst/>
            <a:cxnLst/>
            <a:rect l="l" t="t" r="r" b="b"/>
            <a:pathLst>
              <a:path w="7560309" h="274320">
                <a:moveTo>
                  <a:pt x="7560005" y="0"/>
                </a:moveTo>
                <a:lnTo>
                  <a:pt x="7560005" y="273812"/>
                </a:lnTo>
                <a:lnTo>
                  <a:pt x="0" y="273812"/>
                </a:lnTo>
                <a:lnTo>
                  <a:pt x="0" y="0"/>
                </a:lnTo>
                <a:lnTo>
                  <a:pt x="7560005" y="0"/>
                </a:lnTo>
                <a:close/>
              </a:path>
            </a:pathLst>
          </a:custGeom>
          <a:solidFill>
            <a:srgbClr val="80BA27">
              <a:alpha val="47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3426002"/>
            <a:ext cx="7560309" cy="242570"/>
          </a:xfrm>
          <a:custGeom>
            <a:avLst/>
            <a:gdLst/>
            <a:ahLst/>
            <a:cxnLst/>
            <a:rect l="l" t="t" r="r" b="b"/>
            <a:pathLst>
              <a:path w="7560309" h="242570">
                <a:moveTo>
                  <a:pt x="7560005" y="0"/>
                </a:moveTo>
                <a:lnTo>
                  <a:pt x="7560005" y="242531"/>
                </a:lnTo>
                <a:lnTo>
                  <a:pt x="0" y="242531"/>
                </a:lnTo>
                <a:lnTo>
                  <a:pt x="0" y="0"/>
                </a:lnTo>
                <a:lnTo>
                  <a:pt x="7560005" y="0"/>
                </a:lnTo>
                <a:close/>
              </a:path>
            </a:pathLst>
          </a:custGeom>
          <a:solidFill>
            <a:srgbClr val="80BA27">
              <a:alpha val="47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3123" y="127079"/>
            <a:ext cx="439356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hyperlink" Target="http://www.agronutrition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20" dirty="0"/>
              <a:t>ENERGOPLANT</a:t>
            </a:r>
          </a:p>
        </p:txBody>
      </p:sp>
      <p:grpSp>
        <p:nvGrpSpPr>
          <p:cNvPr id="14" name="object 14"/>
          <p:cNvGrpSpPr/>
          <p:nvPr/>
        </p:nvGrpSpPr>
        <p:grpSpPr>
          <a:xfrm>
            <a:off x="-19050" y="1068937"/>
            <a:ext cx="7579359" cy="3373120"/>
            <a:chOff x="-19050" y="1068937"/>
            <a:chExt cx="7579359" cy="3373120"/>
          </a:xfrm>
        </p:grpSpPr>
        <p:sp>
          <p:nvSpPr>
            <p:cNvPr id="15" name="object 15"/>
            <p:cNvSpPr/>
            <p:nvPr/>
          </p:nvSpPr>
          <p:spPr>
            <a:xfrm>
              <a:off x="0" y="1255798"/>
              <a:ext cx="240029" cy="0"/>
            </a:xfrm>
            <a:custGeom>
              <a:avLst/>
              <a:gdLst/>
              <a:ahLst/>
              <a:cxnLst/>
              <a:rect l="l" t="t" r="r" b="b"/>
              <a:pathLst>
                <a:path w="240029">
                  <a:moveTo>
                    <a:pt x="0" y="0"/>
                  </a:moveTo>
                  <a:lnTo>
                    <a:pt x="239880" y="0"/>
                  </a:ln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4199394"/>
              <a:ext cx="7560309" cy="242570"/>
            </a:xfrm>
            <a:custGeom>
              <a:avLst/>
              <a:gdLst/>
              <a:ahLst/>
              <a:cxnLst/>
              <a:rect l="l" t="t" r="r" b="b"/>
              <a:pathLst>
                <a:path w="7560309" h="242570">
                  <a:moveTo>
                    <a:pt x="7560005" y="0"/>
                  </a:moveTo>
                  <a:lnTo>
                    <a:pt x="7560005" y="242531"/>
                  </a:lnTo>
                  <a:lnTo>
                    <a:pt x="0" y="242531"/>
                  </a:lnTo>
                  <a:lnTo>
                    <a:pt x="0" y="0"/>
                  </a:lnTo>
                  <a:lnTo>
                    <a:pt x="7560005" y="0"/>
                  </a:lnTo>
                  <a:close/>
                </a:path>
              </a:pathLst>
            </a:custGeom>
            <a:solidFill>
              <a:srgbClr val="80BA27">
                <a:alpha val="47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1908" y="1068937"/>
              <a:ext cx="1072882" cy="389628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4959693" y="107912"/>
            <a:ext cx="1988185" cy="288290"/>
          </a:xfrm>
          <a:prstGeom prst="rect">
            <a:avLst/>
          </a:prstGeom>
          <a:solidFill>
            <a:srgbClr val="1D1D1B">
              <a:alpha val="75000"/>
            </a:srgbClr>
          </a:solidFill>
        </p:spPr>
        <p:txBody>
          <a:bodyPr vert="horz" wrap="square" lIns="0" tIns="67310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30"/>
              </a:spcBef>
            </a:pPr>
            <a:r>
              <a:rPr sz="900" b="1" spc="-40" dirty="0">
                <a:solidFill>
                  <a:srgbClr val="FFFFFF"/>
                </a:solidFill>
                <a:latin typeface="Arial"/>
                <a:cs typeface="Arial"/>
              </a:rPr>
              <a:t>WYPRODUKOWANO</a:t>
            </a:r>
            <a:r>
              <a:rPr sz="9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60" dirty="0">
                <a:solidFill>
                  <a:srgbClr val="FFFFFF"/>
                </a:solidFill>
                <a:latin typeface="Arial"/>
                <a:cs typeface="Arial"/>
              </a:rPr>
              <a:t>WE</a:t>
            </a:r>
            <a:r>
              <a:rPr sz="9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FRANCJI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-19049" y="166281"/>
            <a:ext cx="7266305" cy="3181350"/>
            <a:chOff x="-19049" y="166281"/>
            <a:chExt cx="7266305" cy="3181350"/>
          </a:xfrm>
        </p:grpSpPr>
        <p:sp>
          <p:nvSpPr>
            <p:cNvPr id="20" name="object 20"/>
            <p:cNvSpPr/>
            <p:nvPr/>
          </p:nvSpPr>
          <p:spPr>
            <a:xfrm>
              <a:off x="6947827" y="166281"/>
              <a:ext cx="98425" cy="164465"/>
            </a:xfrm>
            <a:custGeom>
              <a:avLst/>
              <a:gdLst/>
              <a:ahLst/>
              <a:cxnLst/>
              <a:rect l="l" t="t" r="r" b="b"/>
              <a:pathLst>
                <a:path w="98425" h="164465">
                  <a:moveTo>
                    <a:pt x="98412" y="0"/>
                  </a:moveTo>
                  <a:lnTo>
                    <a:pt x="0" y="0"/>
                  </a:lnTo>
                  <a:lnTo>
                    <a:pt x="0" y="164020"/>
                  </a:lnTo>
                  <a:lnTo>
                    <a:pt x="98412" y="164020"/>
                  </a:lnTo>
                  <a:lnTo>
                    <a:pt x="98412" y="0"/>
                  </a:lnTo>
                  <a:close/>
                </a:path>
              </a:pathLst>
            </a:custGeom>
            <a:solidFill>
              <a:srgbClr val="0073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048131" y="166281"/>
              <a:ext cx="98425" cy="164465"/>
            </a:xfrm>
            <a:custGeom>
              <a:avLst/>
              <a:gdLst/>
              <a:ahLst/>
              <a:cxnLst/>
              <a:rect l="l" t="t" r="r" b="b"/>
              <a:pathLst>
                <a:path w="98425" h="164465">
                  <a:moveTo>
                    <a:pt x="98412" y="0"/>
                  </a:moveTo>
                  <a:lnTo>
                    <a:pt x="0" y="0"/>
                  </a:lnTo>
                  <a:lnTo>
                    <a:pt x="0" y="164020"/>
                  </a:lnTo>
                  <a:lnTo>
                    <a:pt x="98412" y="164020"/>
                  </a:lnTo>
                  <a:lnTo>
                    <a:pt x="98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148448" y="166281"/>
              <a:ext cx="98425" cy="164465"/>
            </a:xfrm>
            <a:custGeom>
              <a:avLst/>
              <a:gdLst/>
              <a:ahLst/>
              <a:cxnLst/>
              <a:rect l="l" t="t" r="r" b="b"/>
              <a:pathLst>
                <a:path w="98425" h="164465">
                  <a:moveTo>
                    <a:pt x="98412" y="0"/>
                  </a:moveTo>
                  <a:lnTo>
                    <a:pt x="0" y="0"/>
                  </a:lnTo>
                  <a:lnTo>
                    <a:pt x="0" y="164020"/>
                  </a:lnTo>
                  <a:lnTo>
                    <a:pt x="98412" y="164020"/>
                  </a:lnTo>
                  <a:lnTo>
                    <a:pt x="98412" y="0"/>
                  </a:lnTo>
                  <a:close/>
                </a:path>
              </a:pathLst>
            </a:custGeom>
            <a:solidFill>
              <a:srgbClr val="C10B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0" y="3328448"/>
              <a:ext cx="211454" cy="0"/>
            </a:xfrm>
            <a:custGeom>
              <a:avLst/>
              <a:gdLst/>
              <a:ahLst/>
              <a:cxnLst/>
              <a:rect l="l" t="t" r="r" b="b"/>
              <a:pathLst>
                <a:path w="211454">
                  <a:moveTo>
                    <a:pt x="0" y="0"/>
                  </a:moveTo>
                  <a:lnTo>
                    <a:pt x="211081" y="0"/>
                  </a:ln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02299" y="1457134"/>
            <a:ext cx="679830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60" dirty="0">
                <a:solidFill>
                  <a:srgbClr val="FFFFFF"/>
                </a:solidFill>
                <a:latin typeface="Arial"/>
                <a:cs typeface="Arial"/>
              </a:rPr>
              <a:t>Produkt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65" dirty="0">
                <a:solidFill>
                  <a:srgbClr val="FFFFFF"/>
                </a:solidFill>
                <a:latin typeface="Arial"/>
                <a:cs typeface="Arial"/>
              </a:rPr>
              <a:t>wprowadzony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do </a:t>
            </a:r>
            <a:r>
              <a:rPr sz="800" b="1" spc="-60" dirty="0">
                <a:solidFill>
                  <a:srgbClr val="FFFFFF"/>
                </a:solidFill>
                <a:latin typeface="Arial"/>
                <a:cs typeface="Arial"/>
              </a:rPr>
              <a:t>obrotu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75" dirty="0">
                <a:solidFill>
                  <a:srgbClr val="FFFFFF"/>
                </a:solidFill>
                <a:latin typeface="Arial"/>
                <a:cs typeface="Arial"/>
              </a:rPr>
              <a:t>Polsce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60" dirty="0">
                <a:solidFill>
                  <a:srgbClr val="FFFFFF"/>
                </a:solidFill>
                <a:latin typeface="Arial"/>
                <a:cs typeface="Arial"/>
              </a:rPr>
              <a:t>zgodnie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 art.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65" dirty="0">
                <a:solidFill>
                  <a:srgbClr val="FFFFFF"/>
                </a:solidFill>
                <a:latin typeface="Arial"/>
                <a:cs typeface="Arial"/>
              </a:rPr>
              <a:t>ustawy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dnia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65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65" dirty="0">
                <a:solidFill>
                  <a:srgbClr val="FFFFFF"/>
                </a:solidFill>
                <a:latin typeface="Arial"/>
                <a:cs typeface="Arial"/>
              </a:rPr>
              <a:t>lipca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2007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85" dirty="0">
                <a:solidFill>
                  <a:srgbClr val="FFFFFF"/>
                </a:solidFill>
                <a:latin typeface="Arial"/>
                <a:cs typeface="Arial"/>
              </a:rPr>
              <a:t>r.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60" dirty="0">
                <a:solidFill>
                  <a:srgbClr val="FFFFFF"/>
                </a:solidFill>
                <a:latin typeface="Arial"/>
                <a:cs typeface="Arial"/>
              </a:rPr>
              <a:t>nawozach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60" dirty="0">
                <a:solidFill>
                  <a:srgbClr val="FFFFFF"/>
                </a:solidFill>
                <a:latin typeface="Arial"/>
                <a:cs typeface="Arial"/>
              </a:rPr>
              <a:t>nawożeniu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60" dirty="0">
                <a:solidFill>
                  <a:srgbClr val="FFFFFF"/>
                </a:solidFill>
                <a:latin typeface="Arial"/>
                <a:cs typeface="Arial"/>
              </a:rPr>
              <a:t>oraz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65" dirty="0">
                <a:solidFill>
                  <a:srgbClr val="FFFFFF"/>
                </a:solidFill>
                <a:latin typeface="Arial"/>
                <a:cs typeface="Arial"/>
              </a:rPr>
              <a:t>oparciu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65" dirty="0">
                <a:solidFill>
                  <a:srgbClr val="FFFFFF"/>
                </a:solidFill>
                <a:latin typeface="Arial"/>
                <a:cs typeface="Arial"/>
              </a:rPr>
              <a:t>Rozporządzenie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70" dirty="0">
                <a:solidFill>
                  <a:srgbClr val="FFFFFF"/>
                </a:solidFill>
                <a:latin typeface="Arial"/>
                <a:cs typeface="Arial"/>
              </a:rPr>
              <a:t>WE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2019/515.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-45" dirty="0">
                <a:solidFill>
                  <a:srgbClr val="FFFFFF"/>
                </a:solidFill>
                <a:latin typeface="Trebuchet MS"/>
                <a:cs typeface="Trebuchet MS"/>
              </a:rPr>
              <a:t>Zawiesina nawozów wieloskładnikowych NPK zawierająca pierwiastki śladowe, aminokwasy i ekstrakt z alg.</a:t>
            </a:r>
            <a:endParaRPr sz="800" spc="-45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711450" y="3441700"/>
            <a:ext cx="489584" cy="271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FORMA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spc="-25" dirty="0">
                <a:solidFill>
                  <a:srgbClr val="FFFFFF"/>
                </a:solidFill>
                <a:latin typeface="Trebuchet MS"/>
                <a:cs typeface="Trebuchet MS"/>
              </a:rPr>
              <a:t>Płynna </a:t>
            </a:r>
            <a:r>
              <a:rPr sz="800" spc="-40" dirty="0">
                <a:solidFill>
                  <a:srgbClr val="FFFFFF"/>
                </a:solidFill>
                <a:latin typeface="Trebuchet MS"/>
                <a:cs typeface="Trebuchet MS"/>
              </a:rPr>
              <a:t>(SL)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73050" y="3441700"/>
            <a:ext cx="808951" cy="4462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OPAKOWANIE</a:t>
            </a:r>
            <a:endParaRPr sz="800" b="1" spc="-1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FFFFFF"/>
                </a:solidFill>
                <a:latin typeface="Trebuchet MS"/>
                <a:cs typeface="Trebuchet MS"/>
              </a:rPr>
              <a:t>20</a:t>
            </a:r>
            <a:r>
              <a:rPr sz="8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spc="-5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endParaRPr sz="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SKŁAD</a:t>
            </a:r>
            <a:endParaRPr sz="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73050" y="3898900"/>
            <a:ext cx="34683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40" dirty="0">
                <a:solidFill>
                  <a:srgbClr val="FFFFFF"/>
                </a:solidFill>
                <a:latin typeface="Trebuchet MS"/>
                <a:cs typeface="Trebuchet MS"/>
              </a:rPr>
              <a:t>Ekstrakty</a:t>
            </a:r>
            <a:r>
              <a:rPr sz="8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dirty="0">
                <a:solidFill>
                  <a:srgbClr val="FFFFFF"/>
                </a:solidFill>
                <a:latin typeface="Trebuchet MS"/>
                <a:cs typeface="Trebuchet MS"/>
              </a:rPr>
              <a:t>z</a:t>
            </a:r>
            <a:r>
              <a:rPr sz="8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Trebuchet MS"/>
                <a:cs typeface="Trebuchet MS"/>
              </a:rPr>
              <a:t>wodorostów</a:t>
            </a:r>
            <a:r>
              <a:rPr sz="8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spc="-35" dirty="0">
                <a:solidFill>
                  <a:srgbClr val="FFFFFF"/>
                </a:solidFill>
                <a:latin typeface="Trebuchet MS"/>
                <a:cs typeface="Trebuchet MS"/>
              </a:rPr>
              <a:t>naturalnego</a:t>
            </a:r>
            <a:r>
              <a:rPr sz="800" spc="-20" dirty="0">
                <a:solidFill>
                  <a:srgbClr val="FFFFFF"/>
                </a:solidFill>
                <a:latin typeface="Trebuchet MS"/>
                <a:cs typeface="Trebuchet MS"/>
              </a:rPr>
              <a:t> pochodzenia </a:t>
            </a:r>
            <a:r>
              <a:rPr sz="800" spc="-4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8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spc="-50" dirty="0">
                <a:solidFill>
                  <a:srgbClr val="FFFFFF"/>
                </a:solidFill>
                <a:latin typeface="Trebuchet MS"/>
                <a:cs typeface="Trebuchet MS"/>
              </a:rPr>
              <a:t>czyste</a:t>
            </a:r>
            <a:r>
              <a:rPr sz="800" spc="-5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8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800" spc="-20" dirty="0">
                <a:solidFill>
                  <a:srgbClr val="FFFFFF"/>
                </a:solidFill>
                <a:latin typeface="Trebuchet MS"/>
                <a:cs typeface="Trebuchet MS"/>
              </a:rPr>
              <a:t>wolne </a:t>
            </a:r>
            <a:r>
              <a:rPr sz="800" spc="-30">
                <a:solidFill>
                  <a:srgbClr val="FFFFFF"/>
                </a:solidFill>
                <a:latin typeface="Trebuchet MS"/>
                <a:cs typeface="Trebuchet MS"/>
              </a:rPr>
              <a:t>L-</a:t>
            </a:r>
            <a:r>
              <a:rPr sz="800" spc="-10">
                <a:solidFill>
                  <a:srgbClr val="FFFFFF"/>
                </a:solidFill>
                <a:latin typeface="Trebuchet MS"/>
                <a:cs typeface="Trebuchet MS"/>
              </a:rPr>
              <a:t>aminokwasy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97250" y="3441700"/>
            <a:ext cx="252294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55040" algn="l"/>
              </a:tabLst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APLIKACJA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WARUNKI PRZECHOWYWANIA</a:t>
            </a:r>
            <a:endParaRPr sz="800" b="1" spc="-1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  <a:tabLst>
                <a:tab pos="955040" algn="l"/>
              </a:tabLst>
            </a:pPr>
            <a:r>
              <a:rPr sz="800" spc="-10" dirty="0">
                <a:solidFill>
                  <a:srgbClr val="FFFFFF"/>
                </a:solidFill>
                <a:latin typeface="Trebuchet MS"/>
                <a:cs typeface="Trebuchet MS"/>
              </a:rPr>
              <a:t>Dolistna</a:t>
            </a:r>
            <a:r>
              <a:rPr sz="800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800" spc="-30" dirty="0">
                <a:solidFill>
                  <a:srgbClr val="FFFFFF"/>
                </a:solidFill>
                <a:latin typeface="Trebuchet MS"/>
                <a:cs typeface="Trebuchet MS"/>
              </a:rPr>
              <a:t>Przechowywać</a:t>
            </a:r>
            <a:r>
              <a:rPr sz="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dirty="0">
                <a:solidFill>
                  <a:srgbClr val="FFFFFF"/>
                </a:solidFill>
                <a:latin typeface="Trebuchet MS"/>
                <a:cs typeface="Trebuchet MS"/>
              </a:rPr>
              <a:t>z</a:t>
            </a:r>
            <a:r>
              <a:rPr sz="800" spc="-40" dirty="0">
                <a:solidFill>
                  <a:srgbClr val="FFFFFF"/>
                </a:solidFill>
                <a:latin typeface="Trebuchet MS"/>
                <a:cs typeface="Trebuchet MS"/>
              </a:rPr>
              <a:t> dala </a:t>
            </a:r>
            <a:r>
              <a:rPr sz="800" dirty="0">
                <a:solidFill>
                  <a:srgbClr val="FFFFFF"/>
                </a:solidFill>
                <a:latin typeface="Trebuchet MS"/>
                <a:cs typeface="Trebuchet MS"/>
              </a:rPr>
              <a:t>od</a:t>
            </a:r>
            <a:r>
              <a:rPr sz="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rebuchet MS"/>
                <a:cs typeface="Trebuchet MS"/>
              </a:rPr>
              <a:t>mrozu.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16050" y="3441700"/>
            <a:ext cx="98097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DATA WAŻNOŚCI</a:t>
            </a:r>
            <a:endParaRPr sz="800" b="1" spc="-1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FFFFFF"/>
                </a:solidFill>
                <a:latin typeface="Trebuchet MS"/>
                <a:cs typeface="Trebuchet MS"/>
              </a:rPr>
              <a:t>24</a:t>
            </a:r>
            <a:r>
              <a:rPr sz="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rebuchet MS"/>
                <a:cs typeface="Trebuchet MS"/>
              </a:rPr>
              <a:t>miesiące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73050" y="1841500"/>
            <a:ext cx="2866351" cy="545021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Kompozycja</a:t>
            </a:r>
            <a:endParaRPr sz="1300">
              <a:latin typeface="Arial"/>
              <a:cs typeface="Arial"/>
            </a:endParaRPr>
          </a:p>
          <a:p>
            <a:pPr marL="12700">
              <a:spcBef>
                <a:spcPts val="245"/>
              </a:spcBef>
            </a:pPr>
            <a:r>
              <a:rPr lang="pl-PL" sz="7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>
                <a:solidFill>
                  <a:srgbClr val="FFFFFF"/>
                </a:solidFill>
                <a:latin typeface="Arial"/>
                <a:cs typeface="Arial"/>
              </a:rPr>
              <a:t>Azotu </a:t>
            </a: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całkowitego (N) w tym 7% azotu </a:t>
            </a:r>
            <a:r>
              <a:rPr sz="700" b="1">
                <a:solidFill>
                  <a:srgbClr val="FFFFFF"/>
                </a:solidFill>
                <a:latin typeface="Arial"/>
                <a:cs typeface="Arial"/>
              </a:rPr>
              <a:t>mocznikowego:</a:t>
            </a:r>
            <a:r>
              <a:rPr lang="pl-PL" sz="700" b="1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pl-PL" sz="700" dirty="0">
                <a:solidFill>
                  <a:srgbClr val="FFFFFF"/>
                </a:solidFill>
                <a:latin typeface="Trebuchet MS"/>
                <a:cs typeface="Trebuchet MS"/>
              </a:rPr>
              <a:t>90 g/L  </a:t>
            </a:r>
            <a:endParaRPr lang="pl-PL" sz="7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endParaRPr sz="800" b="1" spc="-4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73050" y="2222500"/>
            <a:ext cx="304415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700" b="1">
                <a:solidFill>
                  <a:srgbClr val="FFFFFF"/>
                </a:solidFill>
                <a:latin typeface="Arial"/>
                <a:cs typeface="Arial"/>
              </a:rPr>
              <a:t>Rozpuszczalny </a:t>
            </a: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w wodzie pięciotlenek fosforu (</a:t>
            </a:r>
            <a:r>
              <a:rPr sz="700" b="1">
                <a:solidFill>
                  <a:srgbClr val="FFFFFF"/>
                </a:solidFill>
                <a:latin typeface="Arial"/>
                <a:cs typeface="Arial"/>
              </a:rPr>
              <a:t>P2O5):</a:t>
            </a:r>
            <a:r>
              <a:rPr lang="pl-PL" sz="700" b="1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700">
                <a:solidFill>
                  <a:srgbClr val="FFFFFF"/>
                </a:solidFill>
                <a:latin typeface="Trebuchet MS"/>
                <a:cs typeface="Trebuchet MS"/>
              </a:rPr>
              <a:t>55 g/L</a:t>
            </a:r>
            <a:endParaRPr sz="700">
              <a:latin typeface="Trebuchet MS"/>
              <a:cs typeface="Trebuchet MS"/>
            </a:endParaRPr>
          </a:p>
          <a:p>
            <a:pPr marL="38100">
              <a:lnSpc>
                <a:spcPct val="100000"/>
              </a:lnSpc>
            </a:pPr>
            <a:r>
              <a:rPr sz="700" b="1">
                <a:solidFill>
                  <a:srgbClr val="FFFFFF"/>
                </a:solidFill>
                <a:latin typeface="Arial"/>
                <a:cs typeface="Arial"/>
              </a:rPr>
              <a:t>Rozpuszczalny </a:t>
            </a: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w wodzie tlenek potasu (</a:t>
            </a:r>
            <a:r>
              <a:rPr sz="700" b="1">
                <a:solidFill>
                  <a:srgbClr val="FFFFFF"/>
                </a:solidFill>
                <a:latin typeface="Arial"/>
                <a:cs typeface="Arial"/>
              </a:rPr>
              <a:t>K2O):</a:t>
            </a:r>
            <a:r>
              <a:rPr lang="pl-PL" sz="700" b="1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700">
                <a:solidFill>
                  <a:srgbClr val="FFFFFF"/>
                </a:solidFill>
                <a:latin typeface="Arial"/>
                <a:cs typeface="Arial"/>
              </a:rPr>
              <a:t>54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g/L</a:t>
            </a:r>
            <a:endParaRPr sz="700">
              <a:solidFill>
                <a:srgbClr val="FFFFFF"/>
              </a:solidFill>
              <a:latin typeface="Arial"/>
              <a:cs typeface="Arial"/>
            </a:endParaRPr>
          </a:p>
          <a:p>
            <a:pPr marL="38100" marR="102235">
              <a:lnSpc>
                <a:spcPct val="100000"/>
              </a:lnSpc>
            </a:pP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Rozpuszczalny w wodzie bor (B) </a:t>
            </a:r>
            <a:r>
              <a:rPr sz="700" b="1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lang="pl-PL" sz="7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>
                <a:solidFill>
                  <a:srgbClr val="FFFFFF"/>
                </a:solidFill>
                <a:latin typeface="Arial"/>
                <a:cs typeface="Arial"/>
              </a:rPr>
              <a:t>500 mg/L </a:t>
            </a:r>
            <a:endParaRPr lang="pl-PL" sz="70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38100" marR="102235">
              <a:lnSpc>
                <a:spcPct val="100000"/>
              </a:lnSpc>
            </a:pPr>
            <a:r>
              <a:rPr sz="700" b="1">
                <a:solidFill>
                  <a:srgbClr val="FFFFFF"/>
                </a:solidFill>
                <a:latin typeface="Arial"/>
                <a:cs typeface="Arial"/>
              </a:rPr>
              <a:t>Rozpuszczalna </a:t>
            </a: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w wodzie Miedź (Cu) schelatowana EDTA </a:t>
            </a:r>
            <a:r>
              <a:rPr sz="700" dirty="0">
                <a:solidFill>
                  <a:srgbClr val="FFFFFF"/>
                </a:solidFill>
                <a:latin typeface="Arial"/>
                <a:cs typeface="Arial"/>
              </a:rPr>
              <a:t>: 140 mg/L</a:t>
            </a:r>
          </a:p>
        </p:txBody>
      </p:sp>
      <p:sp>
        <p:nvSpPr>
          <p:cNvPr id="34" name="object 34"/>
          <p:cNvSpPr/>
          <p:nvPr/>
        </p:nvSpPr>
        <p:spPr>
          <a:xfrm>
            <a:off x="0" y="1978449"/>
            <a:ext cx="211454" cy="0"/>
          </a:xfrm>
          <a:custGeom>
            <a:avLst/>
            <a:gdLst/>
            <a:ahLst/>
            <a:cxnLst/>
            <a:rect l="l" t="t" r="r" b="b"/>
            <a:pathLst>
              <a:path w="211454">
                <a:moveTo>
                  <a:pt x="0" y="0"/>
                </a:moveTo>
                <a:lnTo>
                  <a:pt x="211081" y="0"/>
                </a:lnTo>
                <a:lnTo>
                  <a:pt x="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3168650" y="2070100"/>
            <a:ext cx="2895600" cy="7668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02235">
              <a:spcBef>
                <a:spcPts val="100"/>
              </a:spcBef>
            </a:pPr>
            <a:r>
              <a:rPr sz="700" b="1" spc="-30" dirty="0">
                <a:solidFill>
                  <a:srgbClr val="FFFFFF"/>
                </a:solidFill>
                <a:latin typeface="Arial"/>
                <a:cs typeface="Arial"/>
              </a:rPr>
              <a:t>Rozpuszczalne w wodzie Żelazo (Fe) schelatowane </a:t>
            </a:r>
            <a:r>
              <a:rPr sz="700" b="1" spc="-30">
                <a:solidFill>
                  <a:srgbClr val="FFFFFF"/>
                </a:solidFill>
                <a:latin typeface="Arial"/>
                <a:cs typeface="Arial"/>
              </a:rPr>
              <a:t>EDTA :</a:t>
            </a:r>
            <a:r>
              <a:rPr lang="pl-PL" sz="700" b="1" spc="-3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700" spc="-30">
                <a:solidFill>
                  <a:srgbClr val="FFFFFF"/>
                </a:solidFill>
                <a:latin typeface="Arial"/>
                <a:cs typeface="Arial"/>
              </a:rPr>
              <a:t>300 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mg/L</a:t>
            </a:r>
            <a:endParaRPr sz="700" spc="-30">
              <a:solidFill>
                <a:srgbClr val="FFFFFF"/>
              </a:solidFill>
              <a:latin typeface="Arial"/>
              <a:cs typeface="Arial"/>
            </a:endParaRPr>
          </a:p>
          <a:p>
            <a:pPr marL="38100" marR="102235"/>
            <a:r>
              <a:rPr sz="700" b="1" spc="-30" dirty="0">
                <a:solidFill>
                  <a:srgbClr val="FFFFFF"/>
                </a:solidFill>
                <a:latin typeface="Arial"/>
                <a:cs typeface="Arial"/>
              </a:rPr>
              <a:t>Rozpuszczalny w wodzie Mangan (Mn) schelatowany </a:t>
            </a:r>
            <a:r>
              <a:rPr sz="700" b="1" spc="-30">
                <a:solidFill>
                  <a:srgbClr val="FFFFFF"/>
                </a:solidFill>
                <a:latin typeface="Arial"/>
                <a:cs typeface="Arial"/>
              </a:rPr>
              <a:t>EDTA :</a:t>
            </a:r>
            <a:r>
              <a:rPr lang="pl-PL" sz="700" b="1" spc="-3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700" spc="-30">
                <a:solidFill>
                  <a:srgbClr val="FFFFFF"/>
                </a:solidFill>
                <a:latin typeface="Arial"/>
                <a:cs typeface="Arial"/>
              </a:rPr>
              <a:t>500 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mg/L</a:t>
            </a:r>
            <a:endParaRPr sz="700" spc="-30">
              <a:solidFill>
                <a:srgbClr val="FFFFFF"/>
              </a:solidFill>
              <a:latin typeface="Arial"/>
              <a:cs typeface="Arial"/>
            </a:endParaRPr>
          </a:p>
          <a:p>
            <a:pPr marL="38100" marR="102235"/>
            <a:r>
              <a:rPr sz="700" b="1" spc="-30" dirty="0">
                <a:solidFill>
                  <a:srgbClr val="FFFFFF"/>
                </a:solidFill>
                <a:latin typeface="Arial"/>
                <a:cs typeface="Arial"/>
              </a:rPr>
              <a:t>Rozpuszczalny w wodzie molibden (Mo) : 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50 </a:t>
            </a:r>
            <a:r>
              <a:rPr sz="700" spc="-30">
                <a:solidFill>
                  <a:srgbClr val="FFFFFF"/>
                </a:solidFill>
                <a:latin typeface="Arial"/>
                <a:cs typeface="Arial"/>
              </a:rPr>
              <a:t>mg/L </a:t>
            </a:r>
            <a:endParaRPr lang="pl-PL" sz="700" spc="-3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38100" marR="102235"/>
            <a:r>
              <a:rPr sz="700" b="1" spc="-30">
                <a:solidFill>
                  <a:srgbClr val="FFFFFF"/>
                </a:solidFill>
                <a:latin typeface="Arial"/>
                <a:cs typeface="Arial"/>
              </a:rPr>
              <a:t>Rozpuszczalny </a:t>
            </a:r>
            <a:r>
              <a:rPr sz="700" b="1" spc="-30" dirty="0">
                <a:solidFill>
                  <a:srgbClr val="FFFFFF"/>
                </a:solidFill>
                <a:latin typeface="Arial"/>
                <a:cs typeface="Arial"/>
              </a:rPr>
              <a:t>w wodzie Cynk (Zn) </a:t>
            </a:r>
            <a:r>
              <a:rPr sz="700" b="1" spc="-30">
                <a:solidFill>
                  <a:srgbClr val="FFFFFF"/>
                </a:solidFill>
                <a:latin typeface="Arial"/>
                <a:cs typeface="Arial"/>
              </a:rPr>
              <a:t>schelatowany EDTA: 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270 mg/L</a:t>
            </a:r>
            <a:endParaRPr sz="700" spc="-30">
              <a:solidFill>
                <a:srgbClr val="FFFFFF"/>
              </a:solidFill>
              <a:latin typeface="Arial"/>
              <a:cs typeface="Arial"/>
            </a:endParaRPr>
          </a:p>
          <a:p>
            <a:pPr marL="38100" marR="102235"/>
            <a:r>
              <a:rPr sz="700" b="1" spc="-30" dirty="0">
                <a:solidFill>
                  <a:srgbClr val="FFFFFF"/>
                </a:solidFill>
                <a:latin typeface="Arial"/>
                <a:cs typeface="Arial"/>
              </a:rPr>
              <a:t>Całkowitej ilości wolnych aminokwasów : 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11,75 gL</a:t>
            </a:r>
            <a:endParaRPr sz="700" spc="-30">
              <a:solidFill>
                <a:srgbClr val="FFFFFF"/>
              </a:solidFill>
              <a:latin typeface="Arial"/>
              <a:cs typeface="Arial"/>
            </a:endParaRPr>
          </a:p>
          <a:p>
            <a:pPr marL="38100" marR="102235"/>
            <a:r>
              <a:rPr sz="700" b="1" spc="-30" dirty="0">
                <a:solidFill>
                  <a:srgbClr val="FFFFFF"/>
                </a:solidFill>
                <a:latin typeface="Arial"/>
                <a:cs typeface="Arial"/>
              </a:rPr>
              <a:t>Ekstraktów z wodorostów : </a:t>
            </a:r>
            <a:r>
              <a:rPr sz="700" spc="-30" dirty="0">
                <a:solidFill>
                  <a:srgbClr val="FFFFFF"/>
                </a:solidFill>
                <a:latin typeface="Arial"/>
                <a:cs typeface="Arial"/>
              </a:rPr>
              <a:t>10,2%</a:t>
            </a:r>
            <a:endParaRPr sz="700" spc="-30">
              <a:solidFill>
                <a:srgbClr val="FFFFFF"/>
              </a:solidFill>
              <a:latin typeface="Arial"/>
              <a:cs typeface="Arial"/>
            </a:endParaRPr>
          </a:p>
          <a:p>
            <a:pPr marL="38100" marR="102235"/>
            <a:r>
              <a:rPr sz="700" b="1" spc="-30" dirty="0">
                <a:solidFill>
                  <a:srgbClr val="FFFFFF"/>
                </a:solidFill>
                <a:latin typeface="Arial"/>
                <a:cs typeface="Arial"/>
              </a:rPr>
              <a:t>Zawiera wolne (syntetyczne</a:t>
            </a:r>
            <a:r>
              <a:rPr sz="700" b="1" spc="-30">
                <a:solidFill>
                  <a:srgbClr val="FFFFFF"/>
                </a:solidFill>
                <a:latin typeface="Arial"/>
                <a:cs typeface="Arial"/>
              </a:rPr>
              <a:t>) L-</a:t>
            </a:r>
            <a:r>
              <a:rPr lang="pl-PL" sz="7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-30">
                <a:solidFill>
                  <a:srgbClr val="FFFFFF"/>
                </a:solidFill>
                <a:latin typeface="Arial"/>
                <a:cs typeface="Arial"/>
              </a:rPr>
              <a:t>czyste </a:t>
            </a:r>
            <a:r>
              <a:rPr sz="700" b="1" spc="-30" dirty="0">
                <a:solidFill>
                  <a:srgbClr val="FFFFFF"/>
                </a:solidFill>
                <a:latin typeface="Arial"/>
                <a:cs typeface="Arial"/>
              </a:rPr>
              <a:t>aminokwasy i ekstrakty z alg</a:t>
            </a:r>
            <a:endParaRPr sz="700" b="1" spc="-3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99963" y="4202329"/>
            <a:ext cx="6894195" cy="2091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5720" algn="ctr">
              <a:lnSpc>
                <a:spcPct val="100000"/>
              </a:lnSpc>
              <a:spcBef>
                <a:spcPts val="100"/>
              </a:spcBef>
            </a:pPr>
            <a:r>
              <a:rPr sz="1200" b="1" spc="-105" dirty="0">
                <a:solidFill>
                  <a:srgbClr val="FFFFFF"/>
                </a:solidFill>
                <a:latin typeface="Arial"/>
                <a:cs typeface="Arial"/>
              </a:rPr>
              <a:t>SPECYFIKACJA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PRODUKTU</a:t>
            </a:r>
            <a:endParaRPr sz="1200" dirty="0">
              <a:latin typeface="Arial"/>
              <a:cs typeface="Arial"/>
            </a:endParaRPr>
          </a:p>
          <a:p>
            <a:pPr marL="14604">
              <a:lnSpc>
                <a:spcPct val="100000"/>
              </a:lnSpc>
              <a:spcBef>
                <a:spcPts val="950"/>
              </a:spcBef>
            </a:pPr>
            <a:r>
              <a:rPr sz="1000" spc="-35" dirty="0">
                <a:solidFill>
                  <a:srgbClr val="3C3C3B"/>
                </a:solidFill>
                <a:latin typeface="Trebuchet MS"/>
                <a:cs typeface="Trebuchet MS"/>
              </a:rPr>
              <a:t>ENERGOPLANT to preparat biostymulujący do stosowania dolistnego, który poprawia:</a:t>
            </a:r>
          </a:p>
          <a:p>
            <a:pPr marL="186054" marR="5080" indent="-17145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1000" b="1" dirty="0">
                <a:solidFill>
                  <a:srgbClr val="3C3C3B"/>
                </a:solidFill>
                <a:latin typeface="Arial"/>
                <a:cs typeface="Arial"/>
              </a:rPr>
              <a:t>WZROST ROŚLIN I KORZENI: </a:t>
            </a:r>
            <a:r>
              <a:rPr sz="1000" spc="-35" dirty="0" err="1">
                <a:solidFill>
                  <a:srgbClr val="3C3C3B"/>
                </a:solidFill>
                <a:latin typeface="Trebuchet MS"/>
                <a:cs typeface="Trebuchet MS"/>
              </a:rPr>
              <a:t>Przywraca</a:t>
            </a:r>
            <a:r>
              <a:rPr sz="1000" spc="-35" dirty="0">
                <a:solidFill>
                  <a:srgbClr val="3C3C3B"/>
                </a:solidFill>
                <a:latin typeface="Trebuchet MS"/>
                <a:cs typeface="Trebuchet MS"/>
              </a:rPr>
              <a:t> </a:t>
            </a:r>
            <a:r>
              <a:rPr sz="1000" spc="-35" dirty="0" err="1">
                <a:solidFill>
                  <a:srgbClr val="3C3C3B"/>
                </a:solidFill>
                <a:latin typeface="Trebuchet MS"/>
                <a:cs typeface="Trebuchet MS"/>
              </a:rPr>
              <a:t>równowag</a:t>
            </a:r>
            <a:r>
              <a:rPr lang="pl-PL" sz="1000" spc="-35" dirty="0">
                <a:solidFill>
                  <a:srgbClr val="3C3C3B"/>
                </a:solidFill>
                <a:latin typeface="Trebuchet MS"/>
                <a:cs typeface="Trebuchet MS"/>
              </a:rPr>
              <a:t>ę</a:t>
            </a:r>
            <a:r>
              <a:rPr sz="1000" spc="-35" dirty="0">
                <a:solidFill>
                  <a:srgbClr val="3C3C3B"/>
                </a:solidFill>
                <a:latin typeface="Trebuchet MS"/>
                <a:cs typeface="Trebuchet MS"/>
              </a:rPr>
              <a:t> p</a:t>
            </a:r>
            <a:r>
              <a:rPr lang="pl-PL" sz="1000" spc="-35" dirty="0" err="1">
                <a:solidFill>
                  <a:srgbClr val="3C3C3B"/>
                </a:solidFill>
                <a:latin typeface="Trebuchet MS"/>
                <a:cs typeface="Trebuchet MS"/>
              </a:rPr>
              <a:t>rocesu</a:t>
            </a:r>
            <a:r>
              <a:rPr lang="pl-PL" sz="1000" spc="-35" dirty="0">
                <a:solidFill>
                  <a:srgbClr val="3C3C3B"/>
                </a:solidFill>
                <a:latin typeface="Trebuchet MS"/>
                <a:cs typeface="Trebuchet MS"/>
              </a:rPr>
              <a:t> fotosyntezy</a:t>
            </a:r>
            <a:r>
              <a:rPr sz="1000" spc="-35" dirty="0">
                <a:solidFill>
                  <a:srgbClr val="3C3C3B"/>
                </a:solidFill>
                <a:latin typeface="Trebuchet MS"/>
                <a:cs typeface="Trebuchet MS"/>
              </a:rPr>
              <a:t>, </a:t>
            </a:r>
            <a:r>
              <a:rPr lang="pl-PL" sz="1000" spc="-35" dirty="0">
                <a:solidFill>
                  <a:srgbClr val="3C3C3B"/>
                </a:solidFill>
                <a:latin typeface="Trebuchet MS"/>
                <a:cs typeface="Trebuchet MS"/>
              </a:rPr>
              <a:t>p</a:t>
            </a:r>
            <a:r>
              <a:rPr sz="1000" spc="-35" dirty="0" err="1">
                <a:solidFill>
                  <a:srgbClr val="3C3C3B"/>
                </a:solidFill>
                <a:latin typeface="Trebuchet MS"/>
                <a:cs typeface="Trebuchet MS"/>
              </a:rPr>
              <a:t>obudza</a:t>
            </a:r>
            <a:r>
              <a:rPr sz="1000" spc="-35" dirty="0">
                <a:solidFill>
                  <a:srgbClr val="3C3C3B"/>
                </a:solidFill>
                <a:latin typeface="Trebuchet MS"/>
                <a:cs typeface="Trebuchet MS"/>
              </a:rPr>
              <a:t> aktywność korzeni </a:t>
            </a:r>
            <a:r>
              <a:rPr sz="1000" spc="-35" dirty="0" err="1">
                <a:solidFill>
                  <a:srgbClr val="3C3C3B"/>
                </a:solidFill>
                <a:latin typeface="Trebuchet MS"/>
                <a:cs typeface="Trebuchet MS"/>
              </a:rPr>
              <a:t>i</a:t>
            </a:r>
            <a:r>
              <a:rPr sz="1000" spc="-35" dirty="0">
                <a:solidFill>
                  <a:srgbClr val="3C3C3B"/>
                </a:solidFill>
                <a:latin typeface="Trebuchet MS"/>
                <a:cs typeface="Trebuchet MS"/>
              </a:rPr>
              <a:t> </a:t>
            </a:r>
            <a:r>
              <a:rPr lang="pl-PL" sz="1000" spc="-35" dirty="0">
                <a:solidFill>
                  <a:srgbClr val="3C3C3B"/>
                </a:solidFill>
                <a:latin typeface="Trebuchet MS"/>
                <a:cs typeface="Trebuchet MS"/>
              </a:rPr>
              <a:t>części nadziemnych rośliny</a:t>
            </a:r>
            <a:endParaRPr sz="1000" spc="-35" dirty="0">
              <a:solidFill>
                <a:srgbClr val="3C3C3B"/>
              </a:solidFill>
              <a:latin typeface="Trebuchet MS"/>
              <a:cs typeface="Trebuchet MS"/>
            </a:endParaRPr>
          </a:p>
          <a:p>
            <a:pPr marL="186054" indent="-17145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1000" b="1" dirty="0">
                <a:solidFill>
                  <a:srgbClr val="3C3C3B"/>
                </a:solidFill>
                <a:latin typeface="Arial"/>
                <a:cs typeface="Arial"/>
              </a:rPr>
              <a:t>METABOLIZM</a:t>
            </a:r>
            <a:r>
              <a:rPr sz="1000" b="1" spc="-85" dirty="0">
                <a:solidFill>
                  <a:srgbClr val="3C3C3B"/>
                </a:solidFill>
                <a:latin typeface="Arial"/>
                <a:cs typeface="Arial"/>
              </a:rPr>
              <a:t>:</a:t>
            </a:r>
            <a:r>
              <a:rPr sz="1000" b="1" spc="-40" dirty="0">
                <a:solidFill>
                  <a:srgbClr val="3C3C3B"/>
                </a:solidFill>
                <a:latin typeface="Arial"/>
                <a:cs typeface="Arial"/>
              </a:rPr>
              <a:t> </a:t>
            </a:r>
            <a:r>
              <a:rPr sz="1000" spc="-35" dirty="0" err="1">
                <a:solidFill>
                  <a:srgbClr val="3C3C3B"/>
                </a:solidFill>
                <a:latin typeface="Trebuchet MS"/>
                <a:cs typeface="Trebuchet MS"/>
              </a:rPr>
              <a:t>Optymalizuje</a:t>
            </a:r>
            <a:r>
              <a:rPr sz="1000" spc="-35" dirty="0">
                <a:solidFill>
                  <a:srgbClr val="3C3C3B"/>
                </a:solidFill>
                <a:latin typeface="Trebuchet MS"/>
                <a:cs typeface="Trebuchet MS"/>
              </a:rPr>
              <a:t> </a:t>
            </a:r>
            <a:r>
              <a:rPr lang="pl-PL" sz="1000" spc="-35" dirty="0">
                <a:solidFill>
                  <a:srgbClr val="3C3C3B"/>
                </a:solidFill>
                <a:latin typeface="Trebuchet MS"/>
                <a:cs typeface="Trebuchet MS"/>
              </a:rPr>
              <a:t>e</a:t>
            </a:r>
            <a:r>
              <a:rPr sz="1000" spc="-35" dirty="0" err="1">
                <a:solidFill>
                  <a:srgbClr val="3C3C3B"/>
                </a:solidFill>
                <a:latin typeface="Trebuchet MS"/>
                <a:cs typeface="Trebuchet MS"/>
              </a:rPr>
              <a:t>fektywn</a:t>
            </a:r>
            <a:r>
              <a:rPr lang="pl-PL" sz="1000" spc="-35" dirty="0">
                <a:solidFill>
                  <a:srgbClr val="3C3C3B"/>
                </a:solidFill>
                <a:latin typeface="Trebuchet MS"/>
                <a:cs typeface="Trebuchet MS"/>
              </a:rPr>
              <a:t>ą</a:t>
            </a:r>
            <a:r>
              <a:rPr sz="1000" spc="-35" dirty="0">
                <a:solidFill>
                  <a:srgbClr val="3C3C3B"/>
                </a:solidFill>
                <a:latin typeface="Trebuchet MS"/>
                <a:cs typeface="Trebuchet MS"/>
              </a:rPr>
              <a:t> </a:t>
            </a:r>
            <a:r>
              <a:rPr sz="1000" spc="-35" dirty="0" err="1">
                <a:solidFill>
                  <a:srgbClr val="3C3C3B"/>
                </a:solidFill>
                <a:latin typeface="Trebuchet MS"/>
                <a:cs typeface="Trebuchet MS"/>
              </a:rPr>
              <a:t>dystrybucj</a:t>
            </a:r>
            <a:r>
              <a:rPr lang="pl-PL" sz="1000" spc="-35" dirty="0">
                <a:solidFill>
                  <a:srgbClr val="3C3C3B"/>
                </a:solidFill>
                <a:latin typeface="Trebuchet MS"/>
                <a:cs typeface="Trebuchet MS"/>
              </a:rPr>
              <a:t>ę</a:t>
            </a:r>
            <a:r>
              <a:rPr sz="1000" spc="-35" dirty="0">
                <a:solidFill>
                  <a:srgbClr val="3C3C3B"/>
                </a:solidFill>
                <a:latin typeface="Trebuchet MS"/>
                <a:cs typeface="Trebuchet MS"/>
              </a:rPr>
              <a:t> składników odżywczych w całej roślinie</a:t>
            </a:r>
          </a:p>
          <a:p>
            <a:pPr marL="186054" indent="-17145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1000" b="1" dirty="0">
                <a:solidFill>
                  <a:srgbClr val="3C3C3B"/>
                </a:solidFill>
                <a:latin typeface="Arial"/>
                <a:cs typeface="Arial"/>
              </a:rPr>
              <a:t>UTRZYMANIE FUNKCJI PRODUKCYJNYCH NAWET W SYTUACJACH STRESOWYCH:</a:t>
            </a:r>
          </a:p>
          <a:p>
            <a:pPr marL="14604" algn="just">
              <a:lnSpc>
                <a:spcPct val="100000"/>
              </a:lnSpc>
            </a:pPr>
            <a:r>
              <a:rPr lang="pl-PL" sz="1000" spc="-35">
                <a:solidFill>
                  <a:srgbClr val="3C3C3B"/>
                </a:solidFill>
                <a:latin typeface="Trebuchet MS"/>
                <a:cs typeface="Trebuchet MS"/>
              </a:rPr>
              <a:t>      Natychmiast </a:t>
            </a:r>
            <a:r>
              <a:rPr lang="pl-PL" sz="1000" spc="-35" dirty="0">
                <a:solidFill>
                  <a:srgbClr val="3C3C3B"/>
                </a:solidFill>
                <a:latin typeface="Trebuchet MS"/>
                <a:cs typeface="Trebuchet MS"/>
              </a:rPr>
              <a:t>niweluje skutki stresów biotycznych i abiotycznych</a:t>
            </a:r>
            <a:endParaRPr sz="1000" spc="-35" dirty="0">
              <a:solidFill>
                <a:srgbClr val="3C3C3B"/>
              </a:solidFill>
              <a:latin typeface="Trebuchet MS"/>
              <a:cs typeface="Trebuchet MS"/>
            </a:endParaRPr>
          </a:p>
          <a:p>
            <a:pPr marL="186054" marR="5080" indent="-17145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1000" b="1" spc="85" dirty="0">
                <a:solidFill>
                  <a:srgbClr val="3C3C3B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3C3C3B"/>
                </a:solidFill>
                <a:latin typeface="Arial"/>
                <a:cs typeface="Arial"/>
              </a:rPr>
              <a:t>DETOKSYKACJA</a:t>
            </a:r>
            <a:r>
              <a:rPr sz="1000" b="1" spc="-85" dirty="0">
                <a:solidFill>
                  <a:srgbClr val="3C3C3B"/>
                </a:solidFill>
                <a:latin typeface="Arial"/>
                <a:cs typeface="Arial"/>
              </a:rPr>
              <a:t>:</a:t>
            </a:r>
            <a:r>
              <a:rPr sz="1000" b="1" spc="90" dirty="0">
                <a:solidFill>
                  <a:srgbClr val="3C3C3B"/>
                </a:solidFill>
                <a:latin typeface="Arial"/>
                <a:cs typeface="Arial"/>
              </a:rPr>
              <a:t> </a:t>
            </a:r>
            <a:r>
              <a:rPr sz="1000" spc="-35" dirty="0">
                <a:solidFill>
                  <a:srgbClr val="3C3C3B"/>
                </a:solidFill>
                <a:latin typeface="Trebuchet MS"/>
                <a:cs typeface="Trebuchet MS"/>
              </a:rPr>
              <a:t>ENERGOPLANT pomaga roślinie w szybszej detoksykacji komórek w przypadku fitotoksyczności. Dlatego negatywny wpływ na plon jest znacznie zmniejszony. </a:t>
            </a:r>
            <a:endParaRPr lang="pl-PL" sz="1000" spc="-35" dirty="0">
              <a:solidFill>
                <a:srgbClr val="3C3C3B"/>
              </a:solidFill>
              <a:latin typeface="Trebuchet MS"/>
              <a:cs typeface="Trebuchet MS"/>
            </a:endParaRPr>
          </a:p>
          <a:p>
            <a:pPr marL="14604" marR="5080" algn="just">
              <a:lnSpc>
                <a:spcPct val="100000"/>
              </a:lnSpc>
            </a:pPr>
            <a:r>
              <a:rPr sz="1000" b="1" spc="-35" dirty="0" err="1">
                <a:solidFill>
                  <a:srgbClr val="3C3C3B"/>
                </a:solidFill>
                <a:latin typeface="Trebuchet MS"/>
                <a:cs typeface="Trebuchet MS"/>
              </a:rPr>
              <a:t>Wskazane</a:t>
            </a:r>
            <a:r>
              <a:rPr sz="1000" b="1" spc="-35" dirty="0">
                <a:solidFill>
                  <a:srgbClr val="3C3C3B"/>
                </a:solidFill>
                <a:latin typeface="Trebuchet MS"/>
                <a:cs typeface="Trebuchet MS"/>
              </a:rPr>
              <a:t> jest </a:t>
            </a:r>
            <a:r>
              <a:rPr sz="1000" b="1" spc="-35" dirty="0" err="1">
                <a:solidFill>
                  <a:srgbClr val="3C3C3B"/>
                </a:solidFill>
                <a:latin typeface="Trebuchet MS"/>
                <a:cs typeface="Trebuchet MS"/>
              </a:rPr>
              <a:t>stosowanie</a:t>
            </a:r>
            <a:r>
              <a:rPr sz="1000" b="1" spc="-35" dirty="0">
                <a:solidFill>
                  <a:srgbClr val="3C3C3B"/>
                </a:solidFill>
                <a:latin typeface="Trebuchet MS"/>
                <a:cs typeface="Trebuchet MS"/>
              </a:rPr>
              <a:t> ENERGOPLANTU </a:t>
            </a:r>
            <a:r>
              <a:rPr sz="1000" b="1" spc="-35" dirty="0" err="1">
                <a:solidFill>
                  <a:srgbClr val="3C3C3B"/>
                </a:solidFill>
                <a:latin typeface="Trebuchet MS"/>
                <a:cs typeface="Trebuchet MS"/>
              </a:rPr>
              <a:t>razem</a:t>
            </a:r>
            <a:r>
              <a:rPr sz="1000" b="1" spc="-35" dirty="0">
                <a:solidFill>
                  <a:srgbClr val="3C3C3B"/>
                </a:solidFill>
                <a:latin typeface="Trebuchet MS"/>
                <a:cs typeface="Trebuchet MS"/>
              </a:rPr>
              <a:t> ze </a:t>
            </a:r>
            <a:r>
              <a:rPr sz="1000" b="1" spc="-35" dirty="0" err="1">
                <a:solidFill>
                  <a:srgbClr val="3C3C3B"/>
                </a:solidFill>
                <a:latin typeface="Trebuchet MS"/>
                <a:cs typeface="Trebuchet MS"/>
              </a:rPr>
              <a:t>środkami</a:t>
            </a:r>
            <a:r>
              <a:rPr sz="1000" b="1" spc="-35" dirty="0">
                <a:solidFill>
                  <a:srgbClr val="3C3C3B"/>
                </a:solidFill>
                <a:latin typeface="Trebuchet MS"/>
                <a:cs typeface="Trebuchet MS"/>
              </a:rPr>
              <a:t> </a:t>
            </a:r>
            <a:r>
              <a:rPr sz="1000" b="1" spc="-35" dirty="0" err="1">
                <a:solidFill>
                  <a:srgbClr val="3C3C3B"/>
                </a:solidFill>
                <a:latin typeface="Trebuchet MS"/>
                <a:cs typeface="Trebuchet MS"/>
              </a:rPr>
              <a:t>ochrony</a:t>
            </a:r>
            <a:r>
              <a:rPr sz="1000" b="1" spc="-35" dirty="0">
                <a:solidFill>
                  <a:srgbClr val="3C3C3B"/>
                </a:solidFill>
                <a:latin typeface="Trebuchet MS"/>
                <a:cs typeface="Trebuchet MS"/>
              </a:rPr>
              <a:t> </a:t>
            </a:r>
            <a:r>
              <a:rPr sz="1000" b="1" spc="-35" dirty="0" err="1">
                <a:solidFill>
                  <a:srgbClr val="3C3C3B"/>
                </a:solidFill>
                <a:latin typeface="Trebuchet MS"/>
                <a:cs typeface="Trebuchet MS"/>
              </a:rPr>
              <a:t>roślin</a:t>
            </a:r>
            <a:r>
              <a:rPr sz="1000" b="1" spc="-35" dirty="0">
                <a:solidFill>
                  <a:srgbClr val="3C3C3B"/>
                </a:solidFill>
                <a:latin typeface="Trebuchet MS"/>
                <a:cs typeface="Trebuchet MS"/>
              </a:rPr>
              <a:t>, aby </a:t>
            </a:r>
            <a:r>
              <a:rPr sz="1000" b="1" spc="-35" dirty="0" err="1">
                <a:solidFill>
                  <a:srgbClr val="3C3C3B"/>
                </a:solidFill>
                <a:latin typeface="Trebuchet MS"/>
                <a:cs typeface="Trebuchet MS"/>
              </a:rPr>
              <a:t>ograniczyć</a:t>
            </a:r>
            <a:r>
              <a:rPr sz="1000" b="1" spc="-35" dirty="0">
                <a:solidFill>
                  <a:srgbClr val="3C3C3B"/>
                </a:solidFill>
                <a:latin typeface="Trebuchet MS"/>
                <a:cs typeface="Trebuchet MS"/>
              </a:rPr>
              <a:t> </a:t>
            </a:r>
            <a:r>
              <a:rPr sz="1000" b="1" spc="-35" dirty="0" err="1">
                <a:solidFill>
                  <a:srgbClr val="3C3C3B"/>
                </a:solidFill>
                <a:latin typeface="Trebuchet MS"/>
                <a:cs typeface="Trebuchet MS"/>
              </a:rPr>
              <a:t>ryzyko</a:t>
            </a:r>
            <a:r>
              <a:rPr sz="1000" b="1" spc="-35" dirty="0">
                <a:solidFill>
                  <a:srgbClr val="3C3C3B"/>
                </a:solidFill>
                <a:latin typeface="Trebuchet MS"/>
                <a:cs typeface="Trebuchet MS"/>
              </a:rPr>
              <a:t> </a:t>
            </a:r>
            <a:r>
              <a:rPr sz="1000" b="1" spc="-35" dirty="0" err="1">
                <a:solidFill>
                  <a:srgbClr val="3C3C3B"/>
                </a:solidFill>
                <a:latin typeface="Trebuchet MS"/>
                <a:cs typeface="Trebuchet MS"/>
              </a:rPr>
              <a:t>fitotoksyczności</a:t>
            </a:r>
            <a:r>
              <a:rPr sz="1000" b="1" spc="-35" dirty="0">
                <a:solidFill>
                  <a:srgbClr val="3C3C3B"/>
                </a:solidFill>
                <a:latin typeface="Trebuchet MS"/>
                <a:cs typeface="Trebuchet MS"/>
              </a:rPr>
              <a:t>.</a:t>
            </a:r>
          </a:p>
          <a:p>
            <a:pPr marL="12700" algn="just">
              <a:lnSpc>
                <a:spcPts val="3075"/>
              </a:lnSpc>
            </a:pPr>
            <a:r>
              <a:rPr sz="2600" b="1" spc="-265" dirty="0" err="1">
                <a:solidFill>
                  <a:srgbClr val="019E9E"/>
                </a:solidFill>
                <a:latin typeface="Arial"/>
                <a:cs typeface="Arial"/>
              </a:rPr>
              <a:t>Sposoby</a:t>
            </a:r>
            <a:r>
              <a:rPr sz="2600" b="1" spc="-355" dirty="0">
                <a:solidFill>
                  <a:srgbClr val="019E9E"/>
                </a:solidFill>
                <a:latin typeface="Arial"/>
                <a:cs typeface="Arial"/>
              </a:rPr>
              <a:t> </a:t>
            </a:r>
            <a:r>
              <a:rPr sz="2600" b="1" spc="-100" dirty="0">
                <a:solidFill>
                  <a:srgbClr val="019E9E"/>
                </a:solidFill>
                <a:latin typeface="Arial"/>
                <a:cs typeface="Arial"/>
              </a:rPr>
              <a:t>działania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0" y="6120553"/>
            <a:ext cx="224154" cy="0"/>
          </a:xfrm>
          <a:custGeom>
            <a:avLst/>
            <a:gdLst/>
            <a:ahLst/>
            <a:cxnLst/>
            <a:rect l="l" t="t" r="r" b="b"/>
            <a:pathLst>
              <a:path w="224154">
                <a:moveTo>
                  <a:pt x="0" y="0"/>
                </a:moveTo>
                <a:lnTo>
                  <a:pt x="224160" y="0"/>
                </a:lnTo>
                <a:lnTo>
                  <a:pt x="0" y="0"/>
                </a:lnTo>
              </a:path>
            </a:pathLst>
          </a:custGeom>
          <a:ln w="76200">
            <a:solidFill>
              <a:srgbClr val="019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" name="object 38"/>
          <p:cNvGrpSpPr/>
          <p:nvPr/>
        </p:nvGrpSpPr>
        <p:grpSpPr>
          <a:xfrm>
            <a:off x="447662" y="6309855"/>
            <a:ext cx="6664959" cy="3239770"/>
            <a:chOff x="447662" y="6309855"/>
            <a:chExt cx="6664959" cy="3239770"/>
          </a:xfrm>
        </p:grpSpPr>
        <p:sp>
          <p:nvSpPr>
            <p:cNvPr id="39" name="object 39"/>
            <p:cNvSpPr/>
            <p:nvPr/>
          </p:nvSpPr>
          <p:spPr>
            <a:xfrm>
              <a:off x="447662" y="6309855"/>
              <a:ext cx="6664959" cy="3239770"/>
            </a:xfrm>
            <a:custGeom>
              <a:avLst/>
              <a:gdLst/>
              <a:ahLst/>
              <a:cxnLst/>
              <a:rect l="l" t="t" r="r" b="b"/>
              <a:pathLst>
                <a:path w="6664959" h="3239770">
                  <a:moveTo>
                    <a:pt x="6664655" y="0"/>
                  </a:moveTo>
                  <a:lnTo>
                    <a:pt x="0" y="0"/>
                  </a:lnTo>
                  <a:lnTo>
                    <a:pt x="0" y="3239147"/>
                  </a:lnTo>
                  <a:lnTo>
                    <a:pt x="6664655" y="3239147"/>
                  </a:lnTo>
                  <a:lnTo>
                    <a:pt x="66646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28637" y="7842872"/>
              <a:ext cx="1617980" cy="1643380"/>
            </a:xfrm>
            <a:custGeom>
              <a:avLst/>
              <a:gdLst/>
              <a:ahLst/>
              <a:cxnLst/>
              <a:rect l="l" t="t" r="r" b="b"/>
              <a:pathLst>
                <a:path w="1617980" h="1643379">
                  <a:moveTo>
                    <a:pt x="1617586" y="0"/>
                  </a:moveTo>
                  <a:lnTo>
                    <a:pt x="0" y="0"/>
                  </a:lnTo>
                  <a:lnTo>
                    <a:pt x="0" y="1643303"/>
                  </a:lnTo>
                  <a:lnTo>
                    <a:pt x="1617586" y="1643303"/>
                  </a:lnTo>
                  <a:lnTo>
                    <a:pt x="1617586" y="0"/>
                  </a:lnTo>
                  <a:close/>
                </a:path>
              </a:pathLst>
            </a:custGeom>
            <a:solidFill>
              <a:srgbClr val="4A4A49">
                <a:alpha val="968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09101" y="6331039"/>
              <a:ext cx="3223727" cy="229490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7199" y="7896225"/>
              <a:ext cx="3205629" cy="158995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23685" y="6658749"/>
              <a:ext cx="981207" cy="197291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93201" y="7402758"/>
              <a:ext cx="1003129" cy="990744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528637" y="6331038"/>
              <a:ext cx="6515734" cy="3155315"/>
            </a:xfrm>
            <a:custGeom>
              <a:avLst/>
              <a:gdLst/>
              <a:ahLst/>
              <a:cxnLst/>
              <a:rect l="l" t="t" r="r" b="b"/>
              <a:pathLst>
                <a:path w="6515734" h="3155315">
                  <a:moveTo>
                    <a:pt x="1617586" y="0"/>
                  </a:moveTo>
                  <a:lnTo>
                    <a:pt x="0" y="0"/>
                  </a:lnTo>
                  <a:lnTo>
                    <a:pt x="0" y="1416570"/>
                  </a:lnTo>
                  <a:lnTo>
                    <a:pt x="1617586" y="1416570"/>
                  </a:lnTo>
                  <a:lnTo>
                    <a:pt x="1617586" y="0"/>
                  </a:lnTo>
                  <a:close/>
                </a:path>
                <a:path w="6515734" h="3155315">
                  <a:moveTo>
                    <a:pt x="6515113" y="0"/>
                  </a:moveTo>
                  <a:lnTo>
                    <a:pt x="4980406" y="0"/>
                  </a:lnTo>
                  <a:lnTo>
                    <a:pt x="4980406" y="3155137"/>
                  </a:lnTo>
                  <a:lnTo>
                    <a:pt x="6515113" y="3155137"/>
                  </a:lnTo>
                  <a:lnTo>
                    <a:pt x="6515113" y="0"/>
                  </a:lnTo>
                  <a:close/>
                </a:path>
              </a:pathLst>
            </a:custGeom>
            <a:solidFill>
              <a:srgbClr val="4A4A49">
                <a:alpha val="968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3085528" y="6912140"/>
            <a:ext cx="1447165" cy="178895"/>
          </a:xfrm>
          <a:prstGeom prst="rect">
            <a:avLst/>
          </a:prstGeom>
          <a:solidFill>
            <a:srgbClr val="FFFFFF">
              <a:alpha val="25881"/>
            </a:srgbClr>
          </a:solidFill>
        </p:spPr>
        <p:txBody>
          <a:bodyPr vert="horz" wrap="square" lIns="0" tIns="24765" rIns="0" bIns="0" rtlCol="0">
            <a:spAutoFit/>
          </a:bodyPr>
          <a:lstStyle/>
          <a:p>
            <a:pPr marL="64769" algn="ctr">
              <a:lnSpc>
                <a:spcPct val="100000"/>
              </a:lnSpc>
              <a:spcBef>
                <a:spcPts val="195"/>
              </a:spcBef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WZROST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DOLISTNY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2185281" y="7130305"/>
            <a:ext cx="4050665" cy="1032510"/>
            <a:chOff x="2185281" y="7130305"/>
            <a:chExt cx="4050665" cy="1032510"/>
          </a:xfrm>
        </p:grpSpPr>
        <p:sp>
          <p:nvSpPr>
            <p:cNvPr id="48" name="object 48"/>
            <p:cNvSpPr/>
            <p:nvPr/>
          </p:nvSpPr>
          <p:spPr>
            <a:xfrm>
              <a:off x="2185276" y="7130313"/>
              <a:ext cx="3262629" cy="1032510"/>
            </a:xfrm>
            <a:custGeom>
              <a:avLst/>
              <a:gdLst/>
              <a:ahLst/>
              <a:cxnLst/>
              <a:rect l="l" t="t" r="r" b="b"/>
              <a:pathLst>
                <a:path w="3262629" h="1032509">
                  <a:moveTo>
                    <a:pt x="1275067" y="755205"/>
                  </a:moveTo>
                  <a:lnTo>
                    <a:pt x="1256144" y="727290"/>
                  </a:lnTo>
                  <a:lnTo>
                    <a:pt x="1246682" y="727417"/>
                  </a:lnTo>
                  <a:lnTo>
                    <a:pt x="1238021" y="731151"/>
                  </a:lnTo>
                  <a:lnTo>
                    <a:pt x="1231684" y="737692"/>
                  </a:lnTo>
                  <a:lnTo>
                    <a:pt x="1228420" y="745756"/>
                  </a:lnTo>
                  <a:lnTo>
                    <a:pt x="1228305" y="751573"/>
                  </a:lnTo>
                  <a:lnTo>
                    <a:pt x="61683" y="999921"/>
                  </a:lnTo>
                  <a:lnTo>
                    <a:pt x="59537" y="994930"/>
                  </a:lnTo>
                  <a:lnTo>
                    <a:pt x="52984" y="988593"/>
                  </a:lnTo>
                  <a:lnTo>
                    <a:pt x="44754" y="985266"/>
                  </a:lnTo>
                  <a:lnTo>
                    <a:pt x="35090" y="985266"/>
                  </a:lnTo>
                  <a:lnTo>
                    <a:pt x="26377" y="989050"/>
                  </a:lnTo>
                  <a:lnTo>
                    <a:pt x="20027" y="995616"/>
                  </a:lnTo>
                  <a:lnTo>
                    <a:pt x="16624" y="1004074"/>
                  </a:lnTo>
                  <a:lnTo>
                    <a:pt x="16637" y="1004709"/>
                  </a:lnTo>
                  <a:lnTo>
                    <a:pt x="16751" y="1013523"/>
                  </a:lnTo>
                  <a:lnTo>
                    <a:pt x="20485" y="1022210"/>
                  </a:lnTo>
                  <a:lnTo>
                    <a:pt x="27025" y="1028560"/>
                  </a:lnTo>
                  <a:lnTo>
                    <a:pt x="35483" y="1031976"/>
                  </a:lnTo>
                  <a:lnTo>
                    <a:pt x="44653" y="1031976"/>
                  </a:lnTo>
                  <a:lnTo>
                    <a:pt x="53644" y="1028115"/>
                  </a:lnTo>
                  <a:lnTo>
                    <a:pt x="59994" y="1021549"/>
                  </a:lnTo>
                  <a:lnTo>
                    <a:pt x="63398" y="1013066"/>
                  </a:lnTo>
                  <a:lnTo>
                    <a:pt x="63385" y="1012494"/>
                  </a:lnTo>
                  <a:lnTo>
                    <a:pt x="63322" y="1007694"/>
                  </a:lnTo>
                  <a:lnTo>
                    <a:pt x="1229969" y="759358"/>
                  </a:lnTo>
                  <a:lnTo>
                    <a:pt x="1232128" y="764311"/>
                  </a:lnTo>
                  <a:lnTo>
                    <a:pt x="1238694" y="770661"/>
                  </a:lnTo>
                  <a:lnTo>
                    <a:pt x="1247165" y="774065"/>
                  </a:lnTo>
                  <a:lnTo>
                    <a:pt x="1256614" y="773938"/>
                  </a:lnTo>
                  <a:lnTo>
                    <a:pt x="1265288" y="770204"/>
                  </a:lnTo>
                  <a:lnTo>
                    <a:pt x="1271638" y="763651"/>
                  </a:lnTo>
                  <a:lnTo>
                    <a:pt x="1275067" y="755205"/>
                  </a:lnTo>
                  <a:close/>
                </a:path>
                <a:path w="3262629" h="1032509">
                  <a:moveTo>
                    <a:pt x="1276172" y="504723"/>
                  </a:moveTo>
                  <a:lnTo>
                    <a:pt x="1274178" y="495833"/>
                  </a:lnTo>
                  <a:lnTo>
                    <a:pt x="1268996" y="488327"/>
                  </a:lnTo>
                  <a:lnTo>
                    <a:pt x="1261059" y="483222"/>
                  </a:lnTo>
                  <a:lnTo>
                    <a:pt x="1251750" y="481558"/>
                  </a:lnTo>
                  <a:lnTo>
                    <a:pt x="1242847" y="483539"/>
                  </a:lnTo>
                  <a:lnTo>
                    <a:pt x="1235329" y="488708"/>
                  </a:lnTo>
                  <a:lnTo>
                    <a:pt x="1232382" y="493229"/>
                  </a:lnTo>
                  <a:lnTo>
                    <a:pt x="46672" y="28486"/>
                  </a:lnTo>
                  <a:lnTo>
                    <a:pt x="47625" y="23164"/>
                  </a:lnTo>
                  <a:lnTo>
                    <a:pt x="46939" y="20078"/>
                  </a:lnTo>
                  <a:lnTo>
                    <a:pt x="45643" y="14274"/>
                  </a:lnTo>
                  <a:lnTo>
                    <a:pt x="40449" y="6769"/>
                  </a:lnTo>
                  <a:lnTo>
                    <a:pt x="32473" y="1663"/>
                  </a:lnTo>
                  <a:lnTo>
                    <a:pt x="23164" y="0"/>
                  </a:lnTo>
                  <a:lnTo>
                    <a:pt x="14274" y="1981"/>
                  </a:lnTo>
                  <a:lnTo>
                    <a:pt x="6769" y="7175"/>
                  </a:lnTo>
                  <a:lnTo>
                    <a:pt x="1663" y="15151"/>
                  </a:lnTo>
                  <a:lnTo>
                    <a:pt x="0" y="24460"/>
                  </a:lnTo>
                  <a:lnTo>
                    <a:pt x="1981" y="33362"/>
                  </a:lnTo>
                  <a:lnTo>
                    <a:pt x="7175" y="40855"/>
                  </a:lnTo>
                  <a:lnTo>
                    <a:pt x="15163" y="45961"/>
                  </a:lnTo>
                  <a:lnTo>
                    <a:pt x="24460" y="47625"/>
                  </a:lnTo>
                  <a:lnTo>
                    <a:pt x="33362" y="45643"/>
                  </a:lnTo>
                  <a:lnTo>
                    <a:pt x="40855" y="40449"/>
                  </a:lnTo>
                  <a:lnTo>
                    <a:pt x="43751" y="35928"/>
                  </a:lnTo>
                  <a:lnTo>
                    <a:pt x="1229461" y="500710"/>
                  </a:lnTo>
                  <a:lnTo>
                    <a:pt x="1252969" y="529183"/>
                  </a:lnTo>
                  <a:lnTo>
                    <a:pt x="1261884" y="527202"/>
                  </a:lnTo>
                  <a:lnTo>
                    <a:pt x="1269403" y="522008"/>
                  </a:lnTo>
                  <a:lnTo>
                    <a:pt x="1274559" y="514019"/>
                  </a:lnTo>
                  <a:lnTo>
                    <a:pt x="1275410" y="509104"/>
                  </a:lnTo>
                  <a:lnTo>
                    <a:pt x="1276172" y="504723"/>
                  </a:lnTo>
                  <a:close/>
                </a:path>
                <a:path w="3262629" h="1032509">
                  <a:moveTo>
                    <a:pt x="3262388" y="536143"/>
                  </a:moveTo>
                  <a:lnTo>
                    <a:pt x="3262312" y="527685"/>
                  </a:lnTo>
                  <a:lnTo>
                    <a:pt x="3262312" y="526643"/>
                  </a:lnTo>
                  <a:lnTo>
                    <a:pt x="3258578" y="517969"/>
                  </a:lnTo>
                  <a:lnTo>
                    <a:pt x="3252038" y="511606"/>
                  </a:lnTo>
                  <a:lnTo>
                    <a:pt x="3243745" y="508228"/>
                  </a:lnTo>
                  <a:lnTo>
                    <a:pt x="3234131" y="508228"/>
                  </a:lnTo>
                  <a:lnTo>
                    <a:pt x="3225444" y="511962"/>
                  </a:lnTo>
                  <a:lnTo>
                    <a:pt x="3219081" y="518528"/>
                  </a:lnTo>
                  <a:lnTo>
                    <a:pt x="3215792" y="526643"/>
                  </a:lnTo>
                  <a:lnTo>
                    <a:pt x="3215678" y="532422"/>
                  </a:lnTo>
                  <a:lnTo>
                    <a:pt x="2132800" y="759523"/>
                  </a:lnTo>
                  <a:lnTo>
                    <a:pt x="2130653" y="754532"/>
                  </a:lnTo>
                  <a:lnTo>
                    <a:pt x="2124100" y="748182"/>
                  </a:lnTo>
                  <a:lnTo>
                    <a:pt x="2115794" y="744804"/>
                  </a:lnTo>
                  <a:lnTo>
                    <a:pt x="2106130" y="744804"/>
                  </a:lnTo>
                  <a:lnTo>
                    <a:pt x="2097443" y="748538"/>
                  </a:lnTo>
                  <a:lnTo>
                    <a:pt x="2091080" y="755078"/>
                  </a:lnTo>
                  <a:lnTo>
                    <a:pt x="2087765" y="763219"/>
                  </a:lnTo>
                  <a:lnTo>
                    <a:pt x="2087714" y="772985"/>
                  </a:lnTo>
                  <a:lnTo>
                    <a:pt x="2091436" y="781672"/>
                  </a:lnTo>
                  <a:lnTo>
                    <a:pt x="2098001" y="788035"/>
                  </a:lnTo>
                  <a:lnTo>
                    <a:pt x="2106472" y="791476"/>
                  </a:lnTo>
                  <a:lnTo>
                    <a:pt x="2115794" y="791476"/>
                  </a:lnTo>
                  <a:lnTo>
                    <a:pt x="2124659" y="787666"/>
                  </a:lnTo>
                  <a:lnTo>
                    <a:pt x="2131009" y="781126"/>
                  </a:lnTo>
                  <a:lnTo>
                    <a:pt x="2134451" y="772668"/>
                  </a:lnTo>
                  <a:lnTo>
                    <a:pt x="2134451" y="772033"/>
                  </a:lnTo>
                  <a:lnTo>
                    <a:pt x="2134412" y="767295"/>
                  </a:lnTo>
                  <a:lnTo>
                    <a:pt x="3217291" y="540181"/>
                  </a:lnTo>
                  <a:lnTo>
                    <a:pt x="3219437" y="545172"/>
                  </a:lnTo>
                  <a:lnTo>
                    <a:pt x="3225990" y="551535"/>
                  </a:lnTo>
                  <a:lnTo>
                    <a:pt x="3234436" y="554977"/>
                  </a:lnTo>
                  <a:lnTo>
                    <a:pt x="3243745" y="554977"/>
                  </a:lnTo>
                  <a:lnTo>
                    <a:pt x="3252609" y="551180"/>
                  </a:lnTo>
                  <a:lnTo>
                    <a:pt x="3258972" y="544614"/>
                  </a:lnTo>
                  <a:lnTo>
                    <a:pt x="3262388" y="5361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57659" y="7475159"/>
              <a:ext cx="578243" cy="646841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5880966" y="7725785"/>
            <a:ext cx="159385" cy="1206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600" b="1" spc="-25" dirty="0">
                <a:solidFill>
                  <a:srgbClr val="FFFFFF"/>
                </a:solidFill>
                <a:latin typeface="Calibri"/>
                <a:cs typeface="Calibri"/>
              </a:rPr>
              <a:t>MET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598591" y="6390106"/>
            <a:ext cx="1361440" cy="1054735"/>
          </a:xfrm>
          <a:custGeom>
            <a:avLst/>
            <a:gdLst/>
            <a:ahLst/>
            <a:cxnLst/>
            <a:rect l="l" t="t" r="r" b="b"/>
            <a:pathLst>
              <a:path w="1361440" h="1054734">
                <a:moveTo>
                  <a:pt x="1361325" y="0"/>
                </a:moveTo>
                <a:lnTo>
                  <a:pt x="0" y="0"/>
                </a:lnTo>
                <a:lnTo>
                  <a:pt x="0" y="1054569"/>
                </a:lnTo>
                <a:lnTo>
                  <a:pt x="1361325" y="1054569"/>
                </a:lnTo>
                <a:lnTo>
                  <a:pt x="1361325" y="0"/>
                </a:lnTo>
                <a:close/>
              </a:path>
            </a:pathLst>
          </a:custGeom>
          <a:solidFill>
            <a:srgbClr val="0D8A80">
              <a:alpha val="5882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5774825" y="6398360"/>
            <a:ext cx="1024255" cy="10946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0504" marR="5080" indent="-231140">
              <a:lnSpc>
                <a:spcPct val="103000"/>
              </a:lnSpc>
              <a:spcBef>
                <a:spcPts val="95"/>
              </a:spcBef>
            </a:pPr>
            <a:r>
              <a:rPr lang="pl-PL" sz="850" spc="-1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850" spc="-10" dirty="0">
                <a:solidFill>
                  <a:srgbClr val="FFFFFF"/>
                </a:solidFill>
                <a:latin typeface="Calibri"/>
                <a:cs typeface="Calibri"/>
              </a:rPr>
              <a:t>AKTYWACJA</a:t>
            </a:r>
            <a:endParaRPr lang="pl-PL" sz="850" spc="-1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230504" marR="5080" indent="-231140" algn="ctr">
              <a:lnSpc>
                <a:spcPct val="103000"/>
              </a:lnSpc>
              <a:spcBef>
                <a:spcPts val="95"/>
              </a:spcBef>
            </a:pPr>
            <a:r>
              <a:rPr lang="pl-PL" sz="850" dirty="0">
                <a:solidFill>
                  <a:srgbClr val="FFFFFF"/>
                </a:solidFill>
                <a:latin typeface="Calibri"/>
                <a:cs typeface="Calibri"/>
              </a:rPr>
              <a:t>ENERGII i</a:t>
            </a:r>
            <a:r>
              <a:rPr lang="pl-PL" sz="8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pl-PL" sz="850" spc="-10" dirty="0">
                <a:solidFill>
                  <a:srgbClr val="FFFFFF"/>
                </a:solidFill>
                <a:latin typeface="Calibri"/>
                <a:cs typeface="Calibri"/>
              </a:rPr>
              <a:t>HARMONII</a:t>
            </a:r>
            <a:endParaRPr sz="850" dirty="0">
              <a:latin typeface="Calibri"/>
              <a:cs typeface="Calibri"/>
            </a:endParaRPr>
          </a:p>
          <a:p>
            <a:pPr marL="36830">
              <a:lnSpc>
                <a:spcPct val="100000"/>
              </a:lnSpc>
              <a:spcBef>
                <a:spcPts val="15"/>
              </a:spcBef>
            </a:pP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WEGETATYWNY</a:t>
            </a:r>
            <a:endParaRPr sz="1100" dirty="0">
              <a:latin typeface="Calibri"/>
              <a:cs typeface="Calibri"/>
            </a:endParaRPr>
          </a:p>
          <a:p>
            <a:pPr marL="135255" marR="142240" indent="114300">
              <a:lnSpc>
                <a:spcPct val="100499"/>
              </a:lnSpc>
              <a:spcBef>
                <a:spcPts val="20"/>
              </a:spcBef>
            </a:pP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WZROST</a:t>
            </a:r>
            <a:r>
              <a:rPr sz="1100" b="1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TRANSPORT SKŁADNIKÓW ODŻYWCZYCH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1071646" y="6943597"/>
            <a:ext cx="2871470" cy="1122680"/>
            <a:chOff x="1071646" y="6943597"/>
            <a:chExt cx="2871470" cy="1122680"/>
          </a:xfrm>
        </p:grpSpPr>
        <p:pic>
          <p:nvPicPr>
            <p:cNvPr id="54" name="object 5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1646" y="6943597"/>
              <a:ext cx="578248" cy="645877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3659014" y="7771432"/>
              <a:ext cx="282575" cy="292735"/>
            </a:xfrm>
            <a:custGeom>
              <a:avLst/>
              <a:gdLst/>
              <a:ahLst/>
              <a:cxnLst/>
              <a:rect l="l" t="t" r="r" b="b"/>
              <a:pathLst>
                <a:path w="282575" h="292734">
                  <a:moveTo>
                    <a:pt x="0" y="146227"/>
                  </a:moveTo>
                  <a:lnTo>
                    <a:pt x="7186" y="100018"/>
                  </a:lnTo>
                  <a:lnTo>
                    <a:pt x="27198" y="59878"/>
                  </a:lnTo>
                  <a:lnTo>
                    <a:pt x="57716" y="28220"/>
                  </a:lnTo>
                  <a:lnTo>
                    <a:pt x="96422" y="7457"/>
                  </a:lnTo>
                  <a:lnTo>
                    <a:pt x="140995" y="0"/>
                  </a:lnTo>
                  <a:lnTo>
                    <a:pt x="185562" y="7457"/>
                  </a:lnTo>
                  <a:lnTo>
                    <a:pt x="224263" y="28220"/>
                  </a:lnTo>
                  <a:lnTo>
                    <a:pt x="254780" y="59878"/>
                  </a:lnTo>
                  <a:lnTo>
                    <a:pt x="274792" y="100018"/>
                  </a:lnTo>
                  <a:lnTo>
                    <a:pt x="281978" y="146227"/>
                  </a:lnTo>
                  <a:lnTo>
                    <a:pt x="274792" y="192437"/>
                  </a:lnTo>
                  <a:lnTo>
                    <a:pt x="254780" y="232577"/>
                  </a:lnTo>
                  <a:lnTo>
                    <a:pt x="224263" y="264234"/>
                  </a:lnTo>
                  <a:lnTo>
                    <a:pt x="185562" y="284998"/>
                  </a:lnTo>
                  <a:lnTo>
                    <a:pt x="140995" y="292455"/>
                  </a:lnTo>
                  <a:lnTo>
                    <a:pt x="96422" y="284998"/>
                  </a:lnTo>
                  <a:lnTo>
                    <a:pt x="57716" y="264234"/>
                  </a:lnTo>
                  <a:lnTo>
                    <a:pt x="27198" y="232577"/>
                  </a:lnTo>
                  <a:lnTo>
                    <a:pt x="7186" y="192437"/>
                  </a:lnTo>
                  <a:lnTo>
                    <a:pt x="0" y="146227"/>
                  </a:lnTo>
                  <a:close/>
                </a:path>
              </a:pathLst>
            </a:custGeom>
            <a:ln w="381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41894" y="7791435"/>
              <a:ext cx="122890" cy="262928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577850" y="6413500"/>
            <a:ext cx="1524000" cy="210955"/>
          </a:xfrm>
          <a:prstGeom prst="rect">
            <a:avLst/>
          </a:prstGeom>
          <a:solidFill>
            <a:srgbClr val="0D8A80">
              <a:alpha val="58824"/>
            </a:srgbClr>
          </a:solidFill>
        </p:spPr>
        <p:txBody>
          <a:bodyPr vert="horz" wrap="square" lIns="0" tIns="184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5"/>
              </a:spcBef>
            </a:pPr>
            <a:r>
              <a:rPr sz="1250" b="1" spc="-10">
                <a:solidFill>
                  <a:srgbClr val="FFFFFF"/>
                </a:solidFill>
                <a:latin typeface="Calibri"/>
                <a:cs typeface="Calibri"/>
              </a:rPr>
              <a:t>ANTYSTRES</a:t>
            </a:r>
            <a:r>
              <a:rPr lang="pl-PL" sz="1250" b="1" spc="-10" dirty="0">
                <a:solidFill>
                  <a:srgbClr val="FFFFFF"/>
                </a:solidFill>
                <a:latin typeface="Calibri"/>
                <a:cs typeface="Calibri"/>
              </a:rPr>
              <a:t>OWE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14375" y="7937195"/>
            <a:ext cx="1477645" cy="403957"/>
          </a:xfrm>
          <a:prstGeom prst="rect">
            <a:avLst/>
          </a:prstGeom>
          <a:solidFill>
            <a:srgbClr val="0D8A80">
              <a:alpha val="58824"/>
            </a:srgbClr>
          </a:solidFill>
        </p:spPr>
        <p:txBody>
          <a:bodyPr vert="horz" wrap="square" lIns="0" tIns="19050" rIns="0" bIns="0" rtlCol="0">
            <a:spAutoFit/>
          </a:bodyPr>
          <a:lstStyle/>
          <a:p>
            <a:pPr marL="299085" marR="292735" indent="63500">
              <a:lnSpc>
                <a:spcPct val="100000"/>
              </a:lnSpc>
              <a:spcBef>
                <a:spcPts val="150"/>
              </a:spcBef>
            </a:pPr>
            <a:r>
              <a:rPr sz="1250" b="1" spc="-10">
                <a:solidFill>
                  <a:srgbClr val="FFFFFF"/>
                </a:solidFill>
                <a:latin typeface="Calibri"/>
                <a:cs typeface="Calibri"/>
              </a:rPr>
              <a:t>AKTYWN</a:t>
            </a:r>
            <a:r>
              <a:rPr lang="pl-PL" sz="125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250" b="1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-6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1250" b="1" spc="-10">
                <a:solidFill>
                  <a:srgbClr val="FFFFFF"/>
                </a:solidFill>
                <a:latin typeface="Calibri"/>
                <a:cs typeface="Calibri"/>
              </a:rPr>
              <a:t>SELEKTYWN</a:t>
            </a:r>
            <a:r>
              <a:rPr lang="pl-PL" sz="125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28637" y="7842872"/>
            <a:ext cx="1617980" cy="1643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19"/>
              </a:spcBef>
            </a:pPr>
            <a:endParaRPr sz="1250">
              <a:latin typeface="Times New Roman"/>
              <a:cs typeface="Times New Roman"/>
            </a:endParaRPr>
          </a:p>
          <a:p>
            <a:pPr marL="400050">
              <a:lnSpc>
                <a:spcPct val="100000"/>
              </a:lnSpc>
            </a:pP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ODŻYWIANIE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285599" y="7590318"/>
            <a:ext cx="695325" cy="2800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985"/>
              </a:lnSpc>
              <a:spcBef>
                <a:spcPts val="130"/>
              </a:spcBef>
            </a:pPr>
            <a:r>
              <a:rPr sz="850">
                <a:solidFill>
                  <a:srgbClr val="FFFFFF"/>
                </a:solidFill>
                <a:latin typeface="Calibri"/>
                <a:cs typeface="Calibri"/>
              </a:rPr>
              <a:t>L-</a:t>
            </a:r>
            <a:r>
              <a:rPr sz="850" spc="-10">
                <a:solidFill>
                  <a:srgbClr val="FFFFFF"/>
                </a:solidFill>
                <a:latin typeface="Calibri"/>
                <a:cs typeface="Calibri"/>
              </a:rPr>
              <a:t>METIONIN</a:t>
            </a:r>
            <a:r>
              <a:rPr lang="pl-PL" sz="850" spc="-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850">
              <a:latin typeface="Calibri"/>
              <a:cs typeface="Calibri"/>
            </a:endParaRPr>
          </a:p>
          <a:p>
            <a:pPr>
              <a:lnSpc>
                <a:spcPts val="985"/>
              </a:lnSpc>
            </a:pPr>
            <a:r>
              <a:rPr sz="850" spc="-10" dirty="0">
                <a:solidFill>
                  <a:srgbClr val="D0D0D0"/>
                </a:solidFill>
                <a:latin typeface="Calibri"/>
                <a:cs typeface="Calibri"/>
              </a:rPr>
              <a:t>RYZOGENEZA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28637" y="6331039"/>
            <a:ext cx="1617980" cy="10054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40"/>
              </a:spcBef>
            </a:pPr>
            <a:endParaRPr sz="850">
              <a:latin typeface="Times New Roman"/>
              <a:cs typeface="Times New Roman"/>
            </a:endParaRPr>
          </a:p>
          <a:p>
            <a:pPr marL="765175">
              <a:lnSpc>
                <a:spcPct val="100000"/>
              </a:lnSpc>
              <a:tabLst>
                <a:tab pos="1096645" algn="l"/>
              </a:tabLst>
            </a:pPr>
            <a:r>
              <a:rPr sz="900" b="1" spc="-37" baseline="-9259" dirty="0">
                <a:solidFill>
                  <a:srgbClr val="FFFFFF"/>
                </a:solidFill>
                <a:latin typeface="Calibri"/>
                <a:cs typeface="Calibri"/>
              </a:rPr>
              <a:t>PRO</a:t>
            </a:r>
            <a:r>
              <a:rPr sz="900" b="1" baseline="-9259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850">
                <a:solidFill>
                  <a:srgbClr val="FFFFFF"/>
                </a:solidFill>
                <a:latin typeface="Calibri"/>
                <a:cs typeface="Calibri"/>
              </a:rPr>
              <a:t>L-</a:t>
            </a:r>
            <a:r>
              <a:rPr sz="850" spc="-10">
                <a:solidFill>
                  <a:srgbClr val="FFFFFF"/>
                </a:solidFill>
                <a:latin typeface="Calibri"/>
                <a:cs typeface="Calibri"/>
              </a:rPr>
              <a:t>PROLIN</a:t>
            </a:r>
            <a:r>
              <a:rPr lang="pl-PL" sz="850" spc="-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850">
              <a:latin typeface="Calibri"/>
              <a:cs typeface="Calibri"/>
            </a:endParaRPr>
          </a:p>
        </p:txBody>
      </p:sp>
      <p:pic>
        <p:nvPicPr>
          <p:cNvPr id="62" name="object 6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71941" y="8152486"/>
            <a:ext cx="578251" cy="645889"/>
          </a:xfrm>
          <a:prstGeom prst="rect">
            <a:avLst/>
          </a:prstGeom>
        </p:spPr>
      </p:pic>
      <p:sp>
        <p:nvSpPr>
          <p:cNvPr id="63" name="object 63"/>
          <p:cNvSpPr txBox="1"/>
          <p:nvPr/>
        </p:nvSpPr>
        <p:spPr>
          <a:xfrm>
            <a:off x="5895256" y="8394140"/>
            <a:ext cx="155575" cy="1206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600" b="1" spc="-25" dirty="0">
                <a:solidFill>
                  <a:srgbClr val="FFFFFF"/>
                </a:solidFill>
                <a:latin typeface="Calibri"/>
                <a:cs typeface="Calibri"/>
              </a:rPr>
              <a:t>ARG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304493" y="8299274"/>
            <a:ext cx="560705" cy="2794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ts val="985"/>
              </a:lnSpc>
              <a:spcBef>
                <a:spcPts val="125"/>
              </a:spcBef>
            </a:pPr>
            <a:r>
              <a:rPr sz="850">
                <a:solidFill>
                  <a:srgbClr val="FFFFFF"/>
                </a:solidFill>
                <a:latin typeface="Calibri"/>
                <a:cs typeface="Calibri"/>
              </a:rPr>
              <a:t>L-</a:t>
            </a:r>
            <a:r>
              <a:rPr sz="850" spc="-10">
                <a:solidFill>
                  <a:srgbClr val="FFFFFF"/>
                </a:solidFill>
                <a:latin typeface="Calibri"/>
                <a:cs typeface="Calibri"/>
              </a:rPr>
              <a:t>ARGININ</a:t>
            </a:r>
            <a:r>
              <a:rPr lang="pl-PL" sz="850" spc="-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850">
              <a:latin typeface="Calibri"/>
              <a:cs typeface="Calibri"/>
            </a:endParaRPr>
          </a:p>
          <a:p>
            <a:pPr>
              <a:lnSpc>
                <a:spcPts val="985"/>
              </a:lnSpc>
            </a:pPr>
            <a:r>
              <a:rPr sz="850" spc="-10" dirty="0">
                <a:solidFill>
                  <a:srgbClr val="D0D0D0"/>
                </a:solidFill>
                <a:latin typeface="Calibri"/>
                <a:cs typeface="Calibri"/>
              </a:rPr>
              <a:t>TRANSPORT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084576" y="8920315"/>
            <a:ext cx="1450340" cy="216535"/>
          </a:xfrm>
          <a:prstGeom prst="rect">
            <a:avLst/>
          </a:prstGeom>
          <a:solidFill>
            <a:srgbClr val="FFFFFF">
              <a:alpha val="36862"/>
            </a:srgbClr>
          </a:solidFill>
        </p:spPr>
        <p:txBody>
          <a:bodyPr vert="horz" wrap="square" lIns="0" tIns="24765" rIns="0" bIns="0" rtlCol="0">
            <a:spAutoFit/>
          </a:bodyPr>
          <a:lstStyle/>
          <a:p>
            <a:pPr marL="252729">
              <a:lnSpc>
                <a:spcPct val="100000"/>
              </a:lnSpc>
              <a:spcBef>
                <a:spcPts val="195"/>
              </a:spcBef>
            </a:pP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WZROST</a:t>
            </a:r>
            <a:r>
              <a:rPr sz="10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KORZENI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3034087" y="7164603"/>
            <a:ext cx="3124200" cy="2235200"/>
            <a:chOff x="3034087" y="7164603"/>
            <a:chExt cx="3124200" cy="2235200"/>
          </a:xfrm>
        </p:grpSpPr>
        <p:sp>
          <p:nvSpPr>
            <p:cNvPr id="67" name="object 67"/>
            <p:cNvSpPr/>
            <p:nvPr/>
          </p:nvSpPr>
          <p:spPr>
            <a:xfrm>
              <a:off x="3659013" y="8643094"/>
              <a:ext cx="252095" cy="113030"/>
            </a:xfrm>
            <a:custGeom>
              <a:avLst/>
              <a:gdLst/>
              <a:ahLst/>
              <a:cxnLst/>
              <a:rect l="l" t="t" r="r" b="b"/>
              <a:pathLst>
                <a:path w="252095" h="113029">
                  <a:moveTo>
                    <a:pt x="251498" y="0"/>
                  </a:moveTo>
                  <a:lnTo>
                    <a:pt x="0" y="0"/>
                  </a:lnTo>
                  <a:lnTo>
                    <a:pt x="125755" y="112407"/>
                  </a:lnTo>
                  <a:lnTo>
                    <a:pt x="251498" y="0"/>
                  </a:lnTo>
                  <a:close/>
                </a:path>
              </a:pathLst>
            </a:custGeom>
            <a:solidFill>
              <a:srgbClr val="FFFFFF">
                <a:alpha val="8196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659013" y="8643094"/>
              <a:ext cx="252095" cy="113030"/>
            </a:xfrm>
            <a:custGeom>
              <a:avLst/>
              <a:gdLst/>
              <a:ahLst/>
              <a:cxnLst/>
              <a:rect l="l" t="t" r="r" b="b"/>
              <a:pathLst>
                <a:path w="252095" h="113029">
                  <a:moveTo>
                    <a:pt x="251498" y="0"/>
                  </a:moveTo>
                  <a:lnTo>
                    <a:pt x="125755" y="112407"/>
                  </a:lnTo>
                  <a:lnTo>
                    <a:pt x="0" y="0"/>
                  </a:lnTo>
                  <a:lnTo>
                    <a:pt x="251498" y="0"/>
                  </a:lnTo>
                  <a:close/>
                </a:path>
              </a:pathLst>
            </a:custGeom>
            <a:ln w="381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676162" y="7166508"/>
              <a:ext cx="250825" cy="113030"/>
            </a:xfrm>
            <a:custGeom>
              <a:avLst/>
              <a:gdLst/>
              <a:ahLst/>
              <a:cxnLst/>
              <a:rect l="l" t="t" r="r" b="b"/>
              <a:pathLst>
                <a:path w="250825" h="113029">
                  <a:moveTo>
                    <a:pt x="125272" y="0"/>
                  </a:moveTo>
                  <a:lnTo>
                    <a:pt x="0" y="112407"/>
                  </a:lnTo>
                  <a:lnTo>
                    <a:pt x="250545" y="112407"/>
                  </a:lnTo>
                  <a:lnTo>
                    <a:pt x="125272" y="0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676162" y="7166508"/>
              <a:ext cx="250825" cy="113030"/>
            </a:xfrm>
            <a:custGeom>
              <a:avLst/>
              <a:gdLst/>
              <a:ahLst/>
              <a:cxnLst/>
              <a:rect l="l" t="t" r="r" b="b"/>
              <a:pathLst>
                <a:path w="250825" h="113029">
                  <a:moveTo>
                    <a:pt x="0" y="112407"/>
                  </a:moveTo>
                  <a:lnTo>
                    <a:pt x="125272" y="0"/>
                  </a:lnTo>
                  <a:lnTo>
                    <a:pt x="250545" y="112407"/>
                  </a:lnTo>
                  <a:lnTo>
                    <a:pt x="0" y="112407"/>
                  </a:lnTo>
                  <a:close/>
                </a:path>
              </a:pathLst>
            </a:custGeom>
            <a:ln w="381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429700" y="8162012"/>
              <a:ext cx="113030" cy="252095"/>
            </a:xfrm>
            <a:custGeom>
              <a:avLst/>
              <a:gdLst/>
              <a:ahLst/>
              <a:cxnLst/>
              <a:rect l="l" t="t" r="r" b="b"/>
              <a:pathLst>
                <a:path w="113029" h="252095">
                  <a:moveTo>
                    <a:pt x="0" y="0"/>
                  </a:moveTo>
                  <a:lnTo>
                    <a:pt x="0" y="251498"/>
                  </a:lnTo>
                  <a:lnTo>
                    <a:pt x="112407" y="125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8196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429700" y="8162012"/>
              <a:ext cx="113030" cy="252095"/>
            </a:xfrm>
            <a:custGeom>
              <a:avLst/>
              <a:gdLst/>
              <a:ahLst/>
              <a:cxnLst/>
              <a:rect l="l" t="t" r="r" b="b"/>
              <a:pathLst>
                <a:path w="113029" h="252095">
                  <a:moveTo>
                    <a:pt x="0" y="0"/>
                  </a:moveTo>
                  <a:lnTo>
                    <a:pt x="112407" y="125742"/>
                  </a:lnTo>
                  <a:lnTo>
                    <a:pt x="0" y="251498"/>
                  </a:lnTo>
                  <a:lnTo>
                    <a:pt x="0" y="0"/>
                  </a:lnTo>
                  <a:close/>
                </a:path>
              </a:pathLst>
            </a:custGeom>
            <a:ln w="381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035992" y="8162011"/>
              <a:ext cx="113664" cy="252095"/>
            </a:xfrm>
            <a:custGeom>
              <a:avLst/>
              <a:gdLst/>
              <a:ahLst/>
              <a:cxnLst/>
              <a:rect l="l" t="t" r="r" b="b"/>
              <a:pathLst>
                <a:path w="113664" h="252095">
                  <a:moveTo>
                    <a:pt x="113360" y="0"/>
                  </a:moveTo>
                  <a:lnTo>
                    <a:pt x="0" y="125755"/>
                  </a:lnTo>
                  <a:lnTo>
                    <a:pt x="113360" y="251498"/>
                  </a:lnTo>
                  <a:lnTo>
                    <a:pt x="113360" y="0"/>
                  </a:lnTo>
                  <a:close/>
                </a:path>
              </a:pathLst>
            </a:custGeom>
            <a:solidFill>
              <a:srgbClr val="FFFFFF">
                <a:alpha val="8196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035992" y="8162011"/>
              <a:ext cx="113664" cy="252095"/>
            </a:xfrm>
            <a:custGeom>
              <a:avLst/>
              <a:gdLst/>
              <a:ahLst/>
              <a:cxnLst/>
              <a:rect l="l" t="t" r="r" b="b"/>
              <a:pathLst>
                <a:path w="113664" h="252095">
                  <a:moveTo>
                    <a:pt x="113360" y="251498"/>
                  </a:moveTo>
                  <a:lnTo>
                    <a:pt x="0" y="125755"/>
                  </a:lnTo>
                  <a:lnTo>
                    <a:pt x="113360" y="0"/>
                  </a:lnTo>
                  <a:lnTo>
                    <a:pt x="113360" y="251498"/>
                  </a:lnTo>
                  <a:close/>
                </a:path>
              </a:pathLst>
            </a:custGeom>
            <a:ln w="381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86259" y="8736457"/>
              <a:ext cx="371525" cy="663028"/>
            </a:xfrm>
            <a:prstGeom prst="rect">
              <a:avLst/>
            </a:prstGeom>
          </p:spPr>
        </p:pic>
      </p:grpSp>
      <p:sp>
        <p:nvSpPr>
          <p:cNvPr id="76" name="object 76"/>
          <p:cNvSpPr txBox="1"/>
          <p:nvPr/>
        </p:nvSpPr>
        <p:spPr>
          <a:xfrm>
            <a:off x="2580628" y="6418686"/>
            <a:ext cx="2524125" cy="253274"/>
          </a:xfrm>
          <a:prstGeom prst="rect">
            <a:avLst/>
          </a:prstGeom>
          <a:solidFill>
            <a:srgbClr val="6DB65E"/>
          </a:solidFill>
          <a:ln w="3175">
            <a:solidFill>
              <a:srgbClr val="6DB65E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5"/>
              </a:spcBef>
            </a:pPr>
            <a:r>
              <a:rPr lang="pl-PL" sz="1500" b="1" dirty="0">
                <a:solidFill>
                  <a:srgbClr val="FFFFFF"/>
                </a:solidFill>
                <a:latin typeface="Calibri"/>
                <a:cs typeface="Calibri"/>
              </a:rPr>
              <a:t>PRZYWRACA WIGOR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148658" y="8961531"/>
            <a:ext cx="883285" cy="33147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R="5080">
              <a:lnSpc>
                <a:spcPct val="89800"/>
              </a:lnSpc>
              <a:spcBef>
                <a:spcPts val="190"/>
              </a:spcBef>
            </a:pPr>
            <a:r>
              <a:rPr sz="650" dirty="0">
                <a:solidFill>
                  <a:srgbClr val="9D9C9C"/>
                </a:solidFill>
                <a:latin typeface="Calibri"/>
                <a:cs typeface="Calibri"/>
              </a:rPr>
              <a:t>EKSTRAKT</a:t>
            </a:r>
            <a:r>
              <a:rPr sz="650" spc="30" dirty="0">
                <a:solidFill>
                  <a:srgbClr val="9D9C9C"/>
                </a:solidFill>
                <a:latin typeface="Calibri"/>
                <a:cs typeface="Calibri"/>
              </a:rPr>
              <a:t> </a:t>
            </a:r>
            <a:r>
              <a:rPr sz="650" spc="-50" dirty="0">
                <a:solidFill>
                  <a:srgbClr val="9D9C9C"/>
                </a:solidFill>
                <a:latin typeface="Calibri"/>
                <a:cs typeface="Calibri"/>
              </a:rPr>
              <a:t>z</a:t>
            </a:r>
            <a:r>
              <a:rPr sz="650" spc="500" dirty="0">
                <a:solidFill>
                  <a:srgbClr val="9D9C9C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FFFFFF"/>
                </a:solidFill>
                <a:latin typeface="Calibri"/>
                <a:cs typeface="Calibri"/>
              </a:rPr>
              <a:t>WODOROSTÓW</a:t>
            </a:r>
            <a:r>
              <a:rPr sz="75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FFFFFF"/>
                </a:solidFill>
                <a:latin typeface="Calibri"/>
                <a:cs typeface="Calibri"/>
              </a:rPr>
              <a:t>CZYSTYCH</a:t>
            </a:r>
            <a:r>
              <a:rPr sz="750" dirty="0">
                <a:solidFill>
                  <a:srgbClr val="FFFFFF"/>
                </a:solidFill>
                <a:latin typeface="Calibri"/>
                <a:cs typeface="Calibri"/>
              </a:rPr>
              <a:t> I</a:t>
            </a:r>
            <a:r>
              <a:rPr sz="75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FFFFFF"/>
                </a:solidFill>
                <a:latin typeface="Calibri"/>
                <a:cs typeface="Calibri"/>
              </a:rPr>
              <a:t>SWIEŻYCH</a:t>
            </a:r>
            <a:endParaRPr sz="750">
              <a:latin typeface="Calibri"/>
              <a:cs typeface="Calibri"/>
            </a:endParaRPr>
          </a:p>
        </p:txBody>
      </p:sp>
      <p:pic>
        <p:nvPicPr>
          <p:cNvPr id="78" name="object 7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10653" y="8510678"/>
            <a:ext cx="879283" cy="839265"/>
          </a:xfrm>
          <a:prstGeom prst="rect">
            <a:avLst/>
          </a:prstGeom>
        </p:spPr>
      </p:pic>
      <p:grpSp>
        <p:nvGrpSpPr>
          <p:cNvPr id="79" name="object 79"/>
          <p:cNvGrpSpPr/>
          <p:nvPr/>
        </p:nvGrpSpPr>
        <p:grpSpPr>
          <a:xfrm>
            <a:off x="6140450" y="2146300"/>
            <a:ext cx="1353820" cy="2117090"/>
            <a:chOff x="5869838" y="2108593"/>
            <a:chExt cx="1353820" cy="2117090"/>
          </a:xfrm>
        </p:grpSpPr>
        <p:sp>
          <p:nvSpPr>
            <p:cNvPr id="80" name="object 80"/>
            <p:cNvSpPr/>
            <p:nvPr/>
          </p:nvSpPr>
          <p:spPr>
            <a:xfrm>
              <a:off x="5869838" y="2108593"/>
              <a:ext cx="1353820" cy="2117090"/>
            </a:xfrm>
            <a:custGeom>
              <a:avLst/>
              <a:gdLst/>
              <a:ahLst/>
              <a:cxnLst/>
              <a:rect l="l" t="t" r="r" b="b"/>
              <a:pathLst>
                <a:path w="1353820" h="2117090">
                  <a:moveTo>
                    <a:pt x="1353311" y="0"/>
                  </a:moveTo>
                  <a:lnTo>
                    <a:pt x="0" y="0"/>
                  </a:lnTo>
                  <a:lnTo>
                    <a:pt x="0" y="2116836"/>
                  </a:lnTo>
                  <a:lnTo>
                    <a:pt x="1353311" y="2116836"/>
                  </a:lnTo>
                  <a:lnTo>
                    <a:pt x="1353311" y="0"/>
                  </a:lnTo>
                  <a:close/>
                </a:path>
              </a:pathLst>
            </a:custGeom>
            <a:solidFill>
              <a:srgbClr val="1D1D1B">
                <a:alpha val="31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41936" y="2142007"/>
              <a:ext cx="1211630" cy="1976513"/>
            </a:xfrm>
            <a:prstGeom prst="rect">
              <a:avLst/>
            </a:prstGeom>
          </p:spPr>
        </p:pic>
      </p:grpSp>
      <p:sp>
        <p:nvSpPr>
          <p:cNvPr id="82" name="object 33"/>
          <p:cNvSpPr txBox="1"/>
          <p:nvPr/>
        </p:nvSpPr>
        <p:spPr>
          <a:xfrm>
            <a:off x="273050" y="3213100"/>
            <a:ext cx="3044152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r>
              <a:rPr sz="1300" b="1" spc="-10">
                <a:solidFill>
                  <a:srgbClr val="FFFFFF"/>
                </a:solidFill>
                <a:latin typeface="Arial"/>
                <a:cs typeface="Arial"/>
              </a:rPr>
              <a:t>Specyfikacja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0651" y="3898900"/>
            <a:ext cx="7315199" cy="553741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R="144145" algn="ctr">
              <a:lnSpc>
                <a:spcPct val="100000"/>
              </a:lnSpc>
              <a:spcBef>
                <a:spcPts val="100"/>
              </a:spcBef>
            </a:pPr>
            <a:endParaRPr lang="pl-PL" sz="1200" b="1" spc="-75" dirty="0">
              <a:solidFill>
                <a:srgbClr val="FFFFFF"/>
              </a:solidFill>
              <a:latin typeface="Arial"/>
              <a:cs typeface="Arial"/>
            </a:endParaRPr>
          </a:p>
          <a:p>
            <a:pPr marR="144145" algn="ctr">
              <a:lnSpc>
                <a:spcPct val="100000"/>
              </a:lnSpc>
              <a:spcBef>
                <a:spcPts val="100"/>
              </a:spcBef>
            </a:pPr>
            <a:endParaRPr lang="pl-PL" sz="1200" b="1" spc="-75" dirty="0">
              <a:solidFill>
                <a:srgbClr val="FFFFFF"/>
              </a:solidFill>
              <a:latin typeface="Arial"/>
              <a:cs typeface="Arial"/>
            </a:endParaRPr>
          </a:p>
          <a:p>
            <a:pPr marR="144145" algn="ctr">
              <a:lnSpc>
                <a:spcPct val="100000"/>
              </a:lnSpc>
              <a:spcBef>
                <a:spcPts val="100"/>
              </a:spcBef>
            </a:pPr>
            <a:endParaRPr lang="pl-PL" sz="300" b="1" spc="-75" dirty="0">
              <a:solidFill>
                <a:srgbClr val="FFFFFF"/>
              </a:solidFill>
              <a:latin typeface="Arial"/>
              <a:cs typeface="Arial"/>
            </a:endParaRPr>
          </a:p>
          <a:p>
            <a:pPr marR="144145" algn="ctr">
              <a:lnSpc>
                <a:spcPct val="100000"/>
              </a:lnSpc>
              <a:spcBef>
                <a:spcPts val="100"/>
              </a:spcBef>
            </a:pPr>
            <a:endParaRPr lang="pl-PL" sz="300" b="1" spc="-75" dirty="0">
              <a:solidFill>
                <a:srgbClr val="FFFFFF"/>
              </a:solidFill>
              <a:latin typeface="Arial"/>
              <a:cs typeface="Arial"/>
            </a:endParaRPr>
          </a:p>
          <a:p>
            <a:pPr marR="144145" algn="ctr">
              <a:lnSpc>
                <a:spcPct val="100000"/>
              </a:lnSpc>
              <a:spcBef>
                <a:spcPts val="100"/>
              </a:spcBef>
            </a:pPr>
            <a:endParaRPr lang="pl-PL" sz="300" b="1" spc="-75" dirty="0">
              <a:solidFill>
                <a:srgbClr val="FFFFFF"/>
              </a:solidFill>
              <a:latin typeface="Arial"/>
              <a:cs typeface="Arial"/>
            </a:endParaRPr>
          </a:p>
          <a:p>
            <a:pPr marR="144145" algn="ctr">
              <a:lnSpc>
                <a:spcPct val="100000"/>
              </a:lnSpc>
              <a:spcBef>
                <a:spcPts val="100"/>
              </a:spcBef>
            </a:pPr>
            <a:r>
              <a:rPr sz="1200" b="1" spc="-75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CECHY I ZALETY FORMULACJI</a:t>
            </a:r>
            <a:endParaRPr lang="pl-PL" sz="1200" b="1" spc="-75" dirty="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  <a:p>
            <a:pPr marL="108000" marR="144145" algn="l">
              <a:lnSpc>
                <a:spcPct val="100000"/>
              </a:lnSpc>
              <a:spcBef>
                <a:spcPts val="100"/>
              </a:spcBef>
            </a:pPr>
            <a:r>
              <a:rPr sz="900" b="1" dirty="0" err="1">
                <a:solidFill>
                  <a:srgbClr val="80BA27"/>
                </a:solidFill>
                <a:latin typeface="Arial"/>
                <a:cs typeface="Arial"/>
              </a:rPr>
              <a:t>Czyste</a:t>
            </a:r>
            <a:r>
              <a:rPr sz="900" b="1" dirty="0">
                <a:solidFill>
                  <a:srgbClr val="80BA27"/>
                </a:solidFill>
                <a:latin typeface="Arial"/>
                <a:cs typeface="Arial"/>
              </a:rPr>
              <a:t> </a:t>
            </a:r>
            <a:r>
              <a:rPr lang="pl-PL" sz="900" b="1" dirty="0">
                <a:solidFill>
                  <a:srgbClr val="80BA27"/>
                </a:solidFill>
                <a:latin typeface="Arial"/>
                <a:cs typeface="Arial"/>
              </a:rPr>
              <a:t>wolne</a:t>
            </a:r>
            <a:r>
              <a:rPr sz="900" b="1" dirty="0">
                <a:solidFill>
                  <a:srgbClr val="80BA27"/>
                </a:solidFill>
                <a:latin typeface="Arial"/>
                <a:cs typeface="Arial"/>
              </a:rPr>
              <a:t> L-AMINOKWASY</a:t>
            </a:r>
          </a:p>
          <a:p>
            <a:pPr marL="108000" marR="5080">
              <a:lnSpc>
                <a:spcPct val="100000"/>
              </a:lnSpc>
            </a:pPr>
            <a:r>
              <a:rPr sz="900" dirty="0">
                <a:solidFill>
                  <a:srgbClr val="3C3C3B"/>
                </a:solidFill>
                <a:latin typeface="Trebuchet MS"/>
                <a:cs typeface="Trebuchet MS"/>
              </a:rPr>
              <a:t>Aminokwasy są kluczowe dla roślin, ponieważ biorą udział w syntezowaniu białek, które są niezbędne do budowy komórek oraz w przeprowadzaniu procesów metabolicznych, takich jak fotosynteza. Ponadto wspomagają odporność roślin na stresy, poprawiając ich zdolność do przetrwania w trudnych warunkach środowiskowych.</a:t>
            </a:r>
            <a:endParaRPr sz="900" dirty="0">
              <a:latin typeface="Trebuchet MS"/>
              <a:cs typeface="Trebuchet MS"/>
            </a:endParaRPr>
          </a:p>
          <a:p>
            <a:pPr marL="108000">
              <a:lnSpc>
                <a:spcPct val="100000"/>
              </a:lnSpc>
            </a:pPr>
            <a:r>
              <a:rPr sz="900" b="1" dirty="0">
                <a:solidFill>
                  <a:srgbClr val="80BA27"/>
                </a:solidFill>
                <a:latin typeface="Arial"/>
                <a:cs typeface="Arial"/>
              </a:rPr>
              <a:t>Naturalne EXTRAKTY Z WODOROSTÓW</a:t>
            </a:r>
            <a:endParaRPr sz="900" dirty="0">
              <a:latin typeface="Arial"/>
              <a:cs typeface="Arial"/>
            </a:endParaRPr>
          </a:p>
          <a:p>
            <a:pPr marL="108000" marR="198120" algn="just">
              <a:lnSpc>
                <a:spcPct val="100000"/>
              </a:lnSpc>
            </a:pPr>
            <a:r>
              <a:rPr sz="900" dirty="0">
                <a:solidFill>
                  <a:srgbClr val="3C3C3B"/>
                </a:solidFill>
                <a:latin typeface="Trebuchet MS"/>
                <a:cs typeface="Trebuchet MS"/>
              </a:rPr>
              <a:t>Ekstrakty z alg morskich zawierają liczne hormony roślinne, witaminy i mikroelementy, które wspierają wzrost, rozwój oraz poprawiają odporność roślin na stresy abiotyczne. Dzięki właściwościom biostymulującym, algi pomagają w lepszym przyswajaniu składników odżywczych, zwiększając efektywność nawożenia i poprawiając jakość </a:t>
            </a:r>
            <a:r>
              <a:rPr sz="900" dirty="0" err="1">
                <a:solidFill>
                  <a:srgbClr val="3C3C3B"/>
                </a:solidFill>
                <a:latin typeface="Trebuchet MS"/>
                <a:cs typeface="Trebuchet MS"/>
              </a:rPr>
              <a:t>plonów</a:t>
            </a:r>
            <a:r>
              <a:rPr sz="900" dirty="0">
                <a:solidFill>
                  <a:srgbClr val="3C3C3B"/>
                </a:solidFill>
                <a:latin typeface="Trebuchet MS"/>
                <a:cs typeface="Trebuchet MS"/>
              </a:rPr>
              <a:t>.</a:t>
            </a:r>
            <a:endParaRPr lang="pl-PL" sz="300" dirty="0">
              <a:solidFill>
                <a:srgbClr val="3C3C3B"/>
              </a:solidFill>
              <a:latin typeface="Trebuchet MS"/>
              <a:cs typeface="Trebuchet MS"/>
            </a:endParaRPr>
          </a:p>
          <a:p>
            <a:pPr marL="108000" marR="198120" algn="just">
              <a:lnSpc>
                <a:spcPct val="100000"/>
              </a:lnSpc>
            </a:pPr>
            <a:endParaRPr sz="900" dirty="0">
              <a:latin typeface="Trebuchet MS"/>
              <a:cs typeface="Trebuchet MS"/>
            </a:endParaRPr>
          </a:p>
          <a:p>
            <a:pPr marL="108000">
              <a:lnSpc>
                <a:spcPct val="100000"/>
              </a:lnSpc>
            </a:pPr>
            <a:r>
              <a:rPr sz="900" dirty="0" err="1">
                <a:solidFill>
                  <a:srgbClr val="3C3C3B"/>
                </a:solidFill>
                <a:latin typeface="Trebuchet MS"/>
                <a:cs typeface="Trebuchet MS"/>
              </a:rPr>
              <a:t>Wyselekcjonowanie</a:t>
            </a:r>
            <a:r>
              <a:rPr sz="900" dirty="0">
                <a:solidFill>
                  <a:srgbClr val="3C3C3B"/>
                </a:solidFill>
                <a:latin typeface="Trebuchet MS"/>
                <a:cs typeface="Trebuchet MS"/>
              </a:rPr>
              <a:t> 5 najistotnieszych L-AMINOKWASÓW poprawiających metabolizm roślin:</a:t>
            </a:r>
            <a:endParaRPr sz="900" dirty="0">
              <a:latin typeface="Trebuchet MS"/>
              <a:cs typeface="Trebuchet MS"/>
            </a:endParaRPr>
          </a:p>
          <a:p>
            <a:pPr marL="108000">
              <a:lnSpc>
                <a:spcPct val="100000"/>
              </a:lnSpc>
            </a:pPr>
            <a:r>
              <a:rPr sz="900" dirty="0">
                <a:solidFill>
                  <a:srgbClr val="3C3C3B"/>
                </a:solidFill>
                <a:latin typeface="Trebuchet MS"/>
                <a:cs typeface="Trebuchet MS"/>
              </a:rPr>
              <a:t>/ Metionina: promotor korzenia (wzmacnia działanie auksyny)</a:t>
            </a:r>
            <a:endParaRPr sz="900" dirty="0">
              <a:latin typeface="Trebuchet MS"/>
              <a:cs typeface="Trebuchet MS"/>
            </a:endParaRPr>
          </a:p>
          <a:p>
            <a:pPr marL="108000">
              <a:lnSpc>
                <a:spcPct val="100000"/>
              </a:lnSpc>
            </a:pPr>
            <a:r>
              <a:rPr sz="900" dirty="0">
                <a:solidFill>
                  <a:srgbClr val="3C3C3B"/>
                </a:solidFill>
                <a:latin typeface="Trebuchet MS"/>
                <a:cs typeface="Trebuchet MS"/>
              </a:rPr>
              <a:t>/ Prolina: działanie antystresowe i regulator osmo</a:t>
            </a:r>
            <a:endParaRPr sz="900" dirty="0">
              <a:latin typeface="Trebuchet MS"/>
              <a:cs typeface="Trebuchet MS"/>
            </a:endParaRPr>
          </a:p>
          <a:p>
            <a:pPr marL="108000">
              <a:lnSpc>
                <a:spcPct val="100000"/>
              </a:lnSpc>
            </a:pPr>
            <a:r>
              <a:rPr sz="900" dirty="0">
                <a:solidFill>
                  <a:srgbClr val="3C3C3B"/>
                </a:solidFill>
                <a:latin typeface="Trebuchet MS"/>
                <a:cs typeface="Trebuchet MS"/>
              </a:rPr>
              <a:t>/ Kwas asparaginowy, kwas glutaminowy i arginina: metabolizm azotu</a:t>
            </a:r>
            <a:endParaRPr sz="900" dirty="0">
              <a:latin typeface="Trebuchet MS"/>
              <a:cs typeface="Trebuchet MS"/>
            </a:endParaRPr>
          </a:p>
          <a:p>
            <a:pPr marL="108000" algn="just">
              <a:lnSpc>
                <a:spcPct val="100000"/>
              </a:lnSpc>
              <a:buFont typeface="Wingdings" pitchFamily="2" charset="2"/>
              <a:buChar char="§"/>
            </a:pPr>
            <a:r>
              <a:rPr lang="pl-PL" b="1" dirty="0">
                <a:solidFill>
                  <a:srgbClr val="019E9E"/>
                </a:solidFill>
                <a:latin typeface="Arial"/>
                <a:cs typeface="Arial"/>
              </a:rPr>
              <a:t>Sposób użycia</a:t>
            </a:r>
            <a:endParaRPr lang="pl-PL" sz="300" b="1" dirty="0">
              <a:solidFill>
                <a:srgbClr val="019E9E"/>
              </a:solidFill>
              <a:latin typeface="Arial"/>
              <a:cs typeface="Arial"/>
            </a:endParaRPr>
          </a:p>
          <a:p>
            <a:pPr marL="108000" algn="l">
              <a:lnSpc>
                <a:spcPct val="100000"/>
              </a:lnSpc>
            </a:pPr>
            <a:r>
              <a:rPr sz="1200" b="1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ZALECENIA UPRAWOWE</a:t>
            </a:r>
            <a:endParaRPr sz="1200" dirty="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  <a:p>
            <a:pPr marL="108000" indent="-79375">
              <a:lnSpc>
                <a:spcPct val="100000"/>
              </a:lnSpc>
              <a:buChar char="&gt;"/>
              <a:tabLst>
                <a:tab pos="93345" algn="l"/>
              </a:tabLst>
            </a:pPr>
            <a:r>
              <a:rPr sz="900" b="1" dirty="0">
                <a:solidFill>
                  <a:srgbClr val="80BA27"/>
                </a:solidFill>
                <a:latin typeface="Arial"/>
                <a:cs typeface="Arial"/>
              </a:rPr>
              <a:t>Zboża: </a:t>
            </a:r>
            <a:r>
              <a:rPr sz="900" dirty="0">
                <a:solidFill>
                  <a:srgbClr val="1D1D1B"/>
                </a:solidFill>
                <a:latin typeface="Trebuchet MS"/>
                <a:cs typeface="Trebuchet MS"/>
              </a:rPr>
              <a:t>Dawka: 2-4 L/ha -Minimalna ilość wody: 80 L, Minimalna liczba aplikacji: 1, Faza aplikacji: Stosować od fazy 3 liści do fazy kłoszenia</a:t>
            </a:r>
            <a:endParaRPr sz="900" dirty="0">
              <a:latin typeface="Trebuchet MS"/>
              <a:cs typeface="Trebuchet MS"/>
            </a:endParaRPr>
          </a:p>
          <a:p>
            <a:pPr marL="108000" indent="-79375">
              <a:lnSpc>
                <a:spcPct val="100000"/>
              </a:lnSpc>
              <a:buChar char="&gt;"/>
              <a:tabLst>
                <a:tab pos="93345" algn="l"/>
              </a:tabLst>
            </a:pPr>
            <a:r>
              <a:rPr sz="900" b="1" dirty="0">
                <a:solidFill>
                  <a:srgbClr val="80BA27"/>
                </a:solidFill>
                <a:latin typeface="Arial"/>
                <a:cs typeface="Arial"/>
              </a:rPr>
              <a:t>Rzepak oleisty: </a:t>
            </a:r>
            <a:r>
              <a:rPr sz="900" dirty="0">
                <a:solidFill>
                  <a:srgbClr val="1D1D1B"/>
                </a:solidFill>
                <a:latin typeface="Trebuchet MS"/>
                <a:cs typeface="Trebuchet MS"/>
              </a:rPr>
              <a:t>Dawka: 2-4 L/ha -Minimalna ilość wody: 80 L, Minimalna liczba aplikacji: 1, Faza aplikacji: Stosować od fazy 3 liści do fazy </a:t>
            </a:r>
            <a:r>
              <a:rPr sz="900" dirty="0" err="1">
                <a:solidFill>
                  <a:srgbClr val="1D1D1B"/>
                </a:solidFill>
                <a:latin typeface="Trebuchet MS"/>
                <a:cs typeface="Trebuchet MS"/>
              </a:rPr>
              <a:t>nalewania</a:t>
            </a:r>
            <a:r>
              <a:rPr sz="900" dirty="0">
                <a:solidFill>
                  <a:srgbClr val="1D1D1B"/>
                </a:solidFill>
                <a:latin typeface="Trebuchet MS"/>
                <a:cs typeface="Trebuchet MS"/>
              </a:rPr>
              <a:t> </a:t>
            </a:r>
            <a:r>
              <a:rPr sz="900" dirty="0" err="1">
                <a:solidFill>
                  <a:srgbClr val="1D1D1B"/>
                </a:solidFill>
                <a:latin typeface="Trebuchet MS"/>
                <a:cs typeface="Trebuchet MS"/>
              </a:rPr>
              <a:t>ziarna</a:t>
            </a:r>
            <a:endParaRPr lang="pl-PL" sz="900" dirty="0">
              <a:solidFill>
                <a:srgbClr val="1D1D1B"/>
              </a:solidFill>
              <a:latin typeface="Trebuchet MS"/>
              <a:cs typeface="Trebuchet MS"/>
            </a:endParaRPr>
          </a:p>
          <a:p>
            <a:pPr marL="108000" indent="-79375">
              <a:lnSpc>
                <a:spcPct val="100000"/>
              </a:lnSpc>
              <a:buChar char="&gt;"/>
              <a:tabLst>
                <a:tab pos="93345" algn="l"/>
              </a:tabLst>
            </a:pPr>
            <a:r>
              <a:rPr sz="900" b="1" dirty="0" err="1">
                <a:solidFill>
                  <a:srgbClr val="80BA27"/>
                </a:solidFill>
                <a:latin typeface="Arial"/>
                <a:cs typeface="Arial"/>
              </a:rPr>
              <a:t>Kukurydza</a:t>
            </a:r>
            <a:r>
              <a:rPr sz="900" b="1" dirty="0">
                <a:solidFill>
                  <a:srgbClr val="80BA27"/>
                </a:solidFill>
                <a:latin typeface="Arial"/>
                <a:cs typeface="Arial"/>
              </a:rPr>
              <a:t>: </a:t>
            </a:r>
            <a:r>
              <a:rPr sz="900" dirty="0">
                <a:solidFill>
                  <a:srgbClr val="1D1D1B"/>
                </a:solidFill>
                <a:latin typeface="Trebuchet MS"/>
                <a:cs typeface="Trebuchet MS"/>
              </a:rPr>
              <a:t>Dawka: 2-4 L/ha - Minimalna ilość wody: 80 L, Minimalna liczba aplikacji: 1, Faza aplikacji: Stosować, </a:t>
            </a:r>
            <a:r>
              <a:rPr sz="900" dirty="0" err="1">
                <a:solidFill>
                  <a:srgbClr val="1D1D1B"/>
                </a:solidFill>
                <a:latin typeface="Trebuchet MS"/>
                <a:cs typeface="Trebuchet MS"/>
              </a:rPr>
              <a:t>gdy</a:t>
            </a:r>
            <a:r>
              <a:rPr lang="pl-PL" sz="900" dirty="0">
                <a:solidFill>
                  <a:srgbClr val="1D1D1B"/>
                </a:solidFill>
                <a:latin typeface="Trebuchet MS"/>
                <a:cs typeface="Trebuchet MS"/>
              </a:rPr>
              <a:t> </a:t>
            </a:r>
            <a:r>
              <a:rPr sz="900" dirty="0" err="1">
                <a:solidFill>
                  <a:srgbClr val="1D1D1B"/>
                </a:solidFill>
                <a:latin typeface="Trebuchet MS"/>
                <a:cs typeface="Trebuchet MS"/>
              </a:rPr>
              <a:t>powierzchnia</a:t>
            </a:r>
            <a:r>
              <a:rPr sz="900" dirty="0">
                <a:solidFill>
                  <a:srgbClr val="1D1D1B"/>
                </a:solidFill>
                <a:latin typeface="Trebuchet MS"/>
                <a:cs typeface="Trebuchet MS"/>
              </a:rPr>
              <a:t> liścia jest wystarczająco rozwinięta</a:t>
            </a:r>
            <a:endParaRPr sz="900" dirty="0">
              <a:latin typeface="Trebuchet MS"/>
              <a:cs typeface="Trebuchet MS"/>
            </a:endParaRPr>
          </a:p>
          <a:p>
            <a:pPr marL="108000" indent="-79375">
              <a:lnSpc>
                <a:spcPct val="100000"/>
              </a:lnSpc>
              <a:buChar char="&gt;"/>
              <a:tabLst>
                <a:tab pos="93345" algn="l"/>
              </a:tabLst>
            </a:pPr>
            <a:r>
              <a:rPr sz="900" b="1" dirty="0">
                <a:solidFill>
                  <a:srgbClr val="80BA27"/>
                </a:solidFill>
                <a:latin typeface="Arial"/>
                <a:cs typeface="Arial"/>
              </a:rPr>
              <a:t>Ziemniaki: </a:t>
            </a:r>
            <a:r>
              <a:rPr sz="900" dirty="0">
                <a:solidFill>
                  <a:srgbClr val="1D1D1B"/>
                </a:solidFill>
                <a:latin typeface="Trebuchet MS"/>
                <a:cs typeface="Trebuchet MS"/>
              </a:rPr>
              <a:t>Dawka: 2-4 L/ha - Minimalna ilość wody: 100 L/ha, Minimalna liczba aplikacji: 3-4 aplikacje na początku zawiązywania bulw, następnie co 15 dni</a:t>
            </a:r>
            <a:endParaRPr sz="900" dirty="0">
              <a:latin typeface="Trebuchet MS"/>
              <a:cs typeface="Trebuchet MS"/>
            </a:endParaRPr>
          </a:p>
          <a:p>
            <a:pPr marL="108000" indent="-79375">
              <a:lnSpc>
                <a:spcPct val="100000"/>
              </a:lnSpc>
              <a:buChar char="&gt;"/>
              <a:tabLst>
                <a:tab pos="93345" algn="l"/>
              </a:tabLst>
            </a:pPr>
            <a:r>
              <a:rPr sz="900" b="1" dirty="0">
                <a:solidFill>
                  <a:srgbClr val="80BA27"/>
                </a:solidFill>
                <a:latin typeface="Arial"/>
                <a:cs typeface="Arial"/>
              </a:rPr>
              <a:t>Burak cukrowy: </a:t>
            </a:r>
            <a:r>
              <a:rPr sz="900" dirty="0">
                <a:solidFill>
                  <a:srgbClr val="1D1D1B"/>
                </a:solidFill>
                <a:latin typeface="Trebuchet MS"/>
                <a:cs typeface="Trebuchet MS"/>
              </a:rPr>
              <a:t>Dawka: 2-4 L/ha - Minimalna ilość wody: 100 L/ha, Faza aplikacji: przez cały cykl na wystarczająco rozwiniętej powierzchni liścia</a:t>
            </a:r>
            <a:endParaRPr sz="900" dirty="0">
              <a:latin typeface="Trebuchet MS"/>
              <a:cs typeface="Trebuchet MS"/>
            </a:endParaRPr>
          </a:p>
          <a:p>
            <a:pPr marL="108000" indent="-79375">
              <a:lnSpc>
                <a:spcPct val="100000"/>
              </a:lnSpc>
              <a:buChar char="&gt;"/>
              <a:tabLst>
                <a:tab pos="93345" algn="l"/>
              </a:tabLst>
            </a:pPr>
            <a:r>
              <a:rPr sz="900" b="1" dirty="0">
                <a:solidFill>
                  <a:srgbClr val="80BA27"/>
                </a:solidFill>
                <a:latin typeface="Arial"/>
                <a:cs typeface="Arial"/>
              </a:rPr>
              <a:t>Uprawy warzyw przemysłowych: </a:t>
            </a:r>
            <a:r>
              <a:rPr sz="900" dirty="0">
                <a:solidFill>
                  <a:srgbClr val="1D1D1B"/>
                </a:solidFill>
                <a:latin typeface="Trebuchet MS"/>
                <a:cs typeface="Trebuchet MS"/>
              </a:rPr>
              <a:t>Dawka: 2-4 L/ha - Minimalna ilość wody: 100 L/ha, Etap stosowania: 3-4 zastosowania co 15 dni od rozpoczęcia wegetacji</a:t>
            </a:r>
            <a:endParaRPr sz="900" dirty="0">
              <a:latin typeface="Trebuchet MS"/>
              <a:cs typeface="Trebuchet MS"/>
            </a:endParaRPr>
          </a:p>
          <a:p>
            <a:pPr marL="108000" marR="252729" indent="-6985">
              <a:lnSpc>
                <a:spcPct val="100000"/>
              </a:lnSpc>
              <a:buChar char="&gt;"/>
              <a:tabLst>
                <a:tab pos="93345" algn="l"/>
              </a:tabLst>
            </a:pPr>
            <a:r>
              <a:rPr sz="900" b="1" dirty="0" err="1">
                <a:solidFill>
                  <a:srgbClr val="80BA27"/>
                </a:solidFill>
                <a:latin typeface="Arial"/>
                <a:cs typeface="Arial"/>
              </a:rPr>
              <a:t>Winogrona</a:t>
            </a:r>
            <a:r>
              <a:rPr sz="900" b="1" dirty="0">
                <a:solidFill>
                  <a:srgbClr val="80BA27"/>
                </a:solidFill>
                <a:latin typeface="Arial"/>
                <a:cs typeface="Arial"/>
              </a:rPr>
              <a:t>: </a:t>
            </a:r>
            <a:r>
              <a:rPr sz="900" dirty="0">
                <a:solidFill>
                  <a:srgbClr val="1D1D1B"/>
                </a:solidFill>
                <a:latin typeface="Trebuchet MS"/>
                <a:cs typeface="Trebuchet MS"/>
              </a:rPr>
              <a:t>Dawka: 2-4 L/ha - Minimalna ilość wody: 100 L/ha, Etap stosowania: od początku kwitnienia do zawiązywania owoców następnie co 10-15 dni. W przypadku słabo rozwiniętych roślin 1- 2 aplikacje rozpocząć od fazy 4-6 liści.</a:t>
            </a:r>
            <a:endParaRPr sz="900" dirty="0">
              <a:latin typeface="Trebuchet MS"/>
              <a:cs typeface="Trebuchet MS"/>
            </a:endParaRPr>
          </a:p>
          <a:p>
            <a:pPr marL="108000" indent="-79375">
              <a:lnSpc>
                <a:spcPct val="100000"/>
              </a:lnSpc>
              <a:buChar char="&gt;"/>
              <a:tabLst>
                <a:tab pos="93345" algn="l"/>
              </a:tabLst>
            </a:pPr>
            <a:r>
              <a:rPr sz="900" b="1" dirty="0">
                <a:solidFill>
                  <a:srgbClr val="80BA27"/>
                </a:solidFill>
                <a:latin typeface="Arial"/>
                <a:cs typeface="Arial"/>
              </a:rPr>
              <a:t>Owoce pestkowe (brzoskwinia, morela, wiśnia, śliwka): </a:t>
            </a:r>
            <a:r>
              <a:rPr sz="900" dirty="0">
                <a:solidFill>
                  <a:srgbClr val="1D1D1B"/>
                </a:solidFill>
                <a:latin typeface="Trebuchet MS"/>
                <a:cs typeface="Trebuchet MS"/>
              </a:rPr>
              <a:t>Dawka: 2-4 L/ha - Minimalna ilość wody: 100 L/ha - 4 aplikacje po kwitnieniu, następnie co 15 dni</a:t>
            </a:r>
            <a:endParaRPr sz="900" dirty="0">
              <a:latin typeface="Trebuchet MS"/>
              <a:cs typeface="Trebuchet MS"/>
            </a:endParaRPr>
          </a:p>
          <a:p>
            <a:pPr marL="108000" indent="-79375">
              <a:lnSpc>
                <a:spcPct val="100000"/>
              </a:lnSpc>
              <a:buChar char="&gt;"/>
              <a:tabLst>
                <a:tab pos="93345" algn="l"/>
              </a:tabLst>
            </a:pPr>
            <a:r>
              <a:rPr sz="900" b="1" dirty="0">
                <a:solidFill>
                  <a:srgbClr val="80BA27"/>
                </a:solidFill>
                <a:latin typeface="Arial"/>
                <a:cs typeface="Arial"/>
              </a:rPr>
              <a:t>Owoce ziarnkowe (jabłka, gruszki, itp): </a:t>
            </a:r>
            <a:r>
              <a:rPr sz="900" dirty="0">
                <a:solidFill>
                  <a:srgbClr val="1D1D1B"/>
                </a:solidFill>
                <a:latin typeface="Trebuchet MS"/>
                <a:cs typeface="Trebuchet MS"/>
              </a:rPr>
              <a:t>Dawka : 2-4 L/ha, Faza aplikacji - 4 aplikacje, Termin stosowania: po kwitnieniu</a:t>
            </a:r>
            <a:endParaRPr sz="900" dirty="0">
              <a:latin typeface="Trebuchet MS"/>
              <a:cs typeface="Trebuchet MS"/>
            </a:endParaRPr>
          </a:p>
          <a:p>
            <a:pPr marL="108000" indent="-79375">
              <a:lnSpc>
                <a:spcPct val="100000"/>
              </a:lnSpc>
              <a:buChar char="&gt;"/>
              <a:tabLst>
                <a:tab pos="93345" algn="l"/>
              </a:tabLst>
            </a:pPr>
            <a:r>
              <a:rPr sz="900" b="1" dirty="0">
                <a:solidFill>
                  <a:srgbClr val="80BA27"/>
                </a:solidFill>
                <a:latin typeface="Arial"/>
                <a:cs typeface="Arial"/>
              </a:rPr>
              <a:t>Truskawki: </a:t>
            </a:r>
            <a:r>
              <a:rPr sz="900" dirty="0">
                <a:solidFill>
                  <a:srgbClr val="1D1D1B"/>
                </a:solidFill>
                <a:latin typeface="Trebuchet MS"/>
                <a:cs typeface="Trebuchet MS"/>
              </a:rPr>
              <a:t>Dawka: 2-4 L/ha - Minimalna ilość wody: 100 L/ha Etap stosowania: 1-2 zastosowania na dobrze </a:t>
            </a:r>
            <a:r>
              <a:rPr sz="900" dirty="0" err="1">
                <a:solidFill>
                  <a:srgbClr val="1D1D1B"/>
                </a:solidFill>
                <a:latin typeface="Trebuchet MS"/>
                <a:cs typeface="Trebuchet MS"/>
              </a:rPr>
              <a:t>rozwiniętych</a:t>
            </a:r>
            <a:r>
              <a:rPr sz="900" dirty="0">
                <a:solidFill>
                  <a:srgbClr val="1D1D1B"/>
                </a:solidFill>
                <a:latin typeface="Trebuchet MS"/>
                <a:cs typeface="Trebuchet MS"/>
              </a:rPr>
              <a:t> </a:t>
            </a:r>
            <a:r>
              <a:rPr sz="900" dirty="0" err="1">
                <a:solidFill>
                  <a:srgbClr val="1D1D1B"/>
                </a:solidFill>
                <a:latin typeface="Trebuchet MS"/>
                <a:cs typeface="Trebuchet MS"/>
              </a:rPr>
              <a:t>liściach</a:t>
            </a:r>
            <a:endParaRPr sz="900" dirty="0">
              <a:solidFill>
                <a:srgbClr val="1D1D1B"/>
              </a:solidFill>
              <a:latin typeface="Trebuchet MS"/>
              <a:cs typeface="Trebuchet MS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3286378" y="87206"/>
            <a:ext cx="1150620" cy="2374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1D1D1B"/>
                </a:solidFill>
                <a:latin typeface="Calibri"/>
                <a:cs typeface="Calibri"/>
              </a:rPr>
              <a:t>DETOKSYKACJA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87" name="object 3"/>
          <p:cNvGrpSpPr/>
          <p:nvPr/>
        </p:nvGrpSpPr>
        <p:grpSpPr>
          <a:xfrm>
            <a:off x="4845051" y="10223500"/>
            <a:ext cx="1981200" cy="469900"/>
            <a:chOff x="228074" y="9798020"/>
            <a:chExt cx="2395855" cy="714375"/>
          </a:xfrm>
        </p:grpSpPr>
        <p:sp>
          <p:nvSpPr>
            <p:cNvPr id="88" name="object 4"/>
            <p:cNvSpPr/>
            <p:nvPr/>
          </p:nvSpPr>
          <p:spPr>
            <a:xfrm>
              <a:off x="228074" y="9798020"/>
              <a:ext cx="2395855" cy="714375"/>
            </a:xfrm>
            <a:custGeom>
              <a:avLst/>
              <a:gdLst/>
              <a:ahLst/>
              <a:cxnLst/>
              <a:rect l="l" t="t" r="r" b="b"/>
              <a:pathLst>
                <a:path w="2395855" h="714375">
                  <a:moveTo>
                    <a:pt x="1602773" y="451574"/>
                  </a:moveTo>
                  <a:lnTo>
                    <a:pt x="1480959" y="451574"/>
                  </a:lnTo>
                  <a:lnTo>
                    <a:pt x="1478962" y="469123"/>
                  </a:lnTo>
                  <a:lnTo>
                    <a:pt x="1475916" y="482948"/>
                  </a:lnTo>
                  <a:lnTo>
                    <a:pt x="1459750" y="518592"/>
                  </a:lnTo>
                  <a:lnTo>
                    <a:pt x="1379854" y="600868"/>
                  </a:lnTo>
                  <a:lnTo>
                    <a:pt x="1300008" y="646819"/>
                  </a:lnTo>
                  <a:lnTo>
                    <a:pt x="1238610" y="666798"/>
                  </a:lnTo>
                  <a:lnTo>
                    <a:pt x="1214056" y="671157"/>
                  </a:lnTo>
                  <a:lnTo>
                    <a:pt x="1211872" y="713981"/>
                  </a:lnTo>
                  <a:lnTo>
                    <a:pt x="1293940" y="685888"/>
                  </a:lnTo>
                  <a:lnTo>
                    <a:pt x="1345972" y="660824"/>
                  </a:lnTo>
                  <a:lnTo>
                    <a:pt x="1390178" y="624661"/>
                  </a:lnTo>
                  <a:lnTo>
                    <a:pt x="1448765" y="563270"/>
                  </a:lnTo>
                  <a:lnTo>
                    <a:pt x="1451641" y="560397"/>
                  </a:lnTo>
                  <a:lnTo>
                    <a:pt x="1464097" y="549913"/>
                  </a:lnTo>
                  <a:lnTo>
                    <a:pt x="1495892" y="526027"/>
                  </a:lnTo>
                  <a:lnTo>
                    <a:pt x="1556789" y="482948"/>
                  </a:lnTo>
                  <a:lnTo>
                    <a:pt x="1602773" y="451574"/>
                  </a:lnTo>
                  <a:close/>
                </a:path>
                <a:path w="2395855" h="714375">
                  <a:moveTo>
                    <a:pt x="2116855" y="415950"/>
                  </a:moveTo>
                  <a:lnTo>
                    <a:pt x="1697863" y="415950"/>
                  </a:lnTo>
                  <a:lnTo>
                    <a:pt x="1603965" y="465818"/>
                  </a:lnTo>
                  <a:lnTo>
                    <a:pt x="1540346" y="509083"/>
                  </a:lnTo>
                  <a:lnTo>
                    <a:pt x="1504219" y="539570"/>
                  </a:lnTo>
                  <a:lnTo>
                    <a:pt x="1492796" y="551104"/>
                  </a:lnTo>
                  <a:lnTo>
                    <a:pt x="1611905" y="634960"/>
                  </a:lnTo>
                  <a:lnTo>
                    <a:pt x="1698861" y="664594"/>
                  </a:lnTo>
                  <a:lnTo>
                    <a:pt x="1796192" y="641522"/>
                  </a:lnTo>
                  <a:lnTo>
                    <a:pt x="1946427" y="567258"/>
                  </a:lnTo>
                  <a:lnTo>
                    <a:pt x="1993259" y="535792"/>
                  </a:lnTo>
                  <a:lnTo>
                    <a:pt x="2035794" y="501449"/>
                  </a:lnTo>
                  <a:lnTo>
                    <a:pt x="2074204" y="464816"/>
                  </a:lnTo>
                  <a:lnTo>
                    <a:pt x="2108665" y="426480"/>
                  </a:lnTo>
                  <a:lnTo>
                    <a:pt x="2116855" y="415950"/>
                  </a:lnTo>
                  <a:close/>
                </a:path>
                <a:path w="2395855" h="714375">
                  <a:moveTo>
                    <a:pt x="1603120" y="39141"/>
                  </a:moveTo>
                  <a:lnTo>
                    <a:pt x="1590306" y="40030"/>
                  </a:lnTo>
                  <a:lnTo>
                    <a:pt x="123761" y="40030"/>
                  </a:lnTo>
                  <a:lnTo>
                    <a:pt x="49125" y="55441"/>
                  </a:lnTo>
                  <a:lnTo>
                    <a:pt x="12726" y="97393"/>
                  </a:lnTo>
                  <a:lnTo>
                    <a:pt x="905" y="140893"/>
                  </a:lnTo>
                  <a:lnTo>
                    <a:pt x="0" y="160947"/>
                  </a:lnTo>
                  <a:lnTo>
                    <a:pt x="0" y="566585"/>
                  </a:lnTo>
                  <a:lnTo>
                    <a:pt x="1337462" y="566585"/>
                  </a:lnTo>
                  <a:lnTo>
                    <a:pt x="1390146" y="561709"/>
                  </a:lnTo>
                  <a:lnTo>
                    <a:pt x="1422655" y="548104"/>
                  </a:lnTo>
                  <a:lnTo>
                    <a:pt x="1448442" y="514986"/>
                  </a:lnTo>
                  <a:lnTo>
                    <a:pt x="1480959" y="451574"/>
                  </a:lnTo>
                  <a:lnTo>
                    <a:pt x="1602773" y="451574"/>
                  </a:lnTo>
                  <a:lnTo>
                    <a:pt x="1656549" y="414884"/>
                  </a:lnTo>
                  <a:lnTo>
                    <a:pt x="1658742" y="414707"/>
                  </a:lnTo>
                  <a:lnTo>
                    <a:pt x="2117821" y="414707"/>
                  </a:lnTo>
                  <a:lnTo>
                    <a:pt x="2139349" y="387029"/>
                  </a:lnTo>
                  <a:lnTo>
                    <a:pt x="2166430" y="347049"/>
                  </a:lnTo>
                  <a:lnTo>
                    <a:pt x="2190083" y="307127"/>
                  </a:lnTo>
                  <a:lnTo>
                    <a:pt x="2210480" y="267851"/>
                  </a:lnTo>
                  <a:lnTo>
                    <a:pt x="2227795" y="229807"/>
                  </a:lnTo>
                  <a:lnTo>
                    <a:pt x="2258563" y="173761"/>
                  </a:lnTo>
                  <a:lnTo>
                    <a:pt x="1545780" y="173761"/>
                  </a:lnTo>
                  <a:lnTo>
                    <a:pt x="1554135" y="135529"/>
                  </a:lnTo>
                  <a:lnTo>
                    <a:pt x="1564024" y="104902"/>
                  </a:lnTo>
                  <a:lnTo>
                    <a:pt x="1577341" y="78142"/>
                  </a:lnTo>
                  <a:lnTo>
                    <a:pt x="1595983" y="51511"/>
                  </a:lnTo>
                  <a:lnTo>
                    <a:pt x="1603120" y="39141"/>
                  </a:lnTo>
                  <a:close/>
                </a:path>
                <a:path w="2395855" h="714375">
                  <a:moveTo>
                    <a:pt x="2117821" y="414707"/>
                  </a:moveTo>
                  <a:lnTo>
                    <a:pt x="1658742" y="414707"/>
                  </a:lnTo>
                  <a:lnTo>
                    <a:pt x="1662285" y="416893"/>
                  </a:lnTo>
                  <a:lnTo>
                    <a:pt x="1673289" y="418341"/>
                  </a:lnTo>
                  <a:lnTo>
                    <a:pt x="1697863" y="415950"/>
                  </a:lnTo>
                  <a:lnTo>
                    <a:pt x="2116855" y="415950"/>
                  </a:lnTo>
                  <a:lnTo>
                    <a:pt x="2117821" y="414707"/>
                  </a:lnTo>
                  <a:close/>
                </a:path>
                <a:path w="2395855" h="714375">
                  <a:moveTo>
                    <a:pt x="2050950" y="0"/>
                  </a:moveTo>
                  <a:lnTo>
                    <a:pt x="1931530" y="4255"/>
                  </a:lnTo>
                  <a:lnTo>
                    <a:pt x="1863832" y="9303"/>
                  </a:lnTo>
                  <a:lnTo>
                    <a:pt x="1805380" y="18235"/>
                  </a:lnTo>
                  <a:lnTo>
                    <a:pt x="1754872" y="30864"/>
                  </a:lnTo>
                  <a:lnTo>
                    <a:pt x="1711007" y="47002"/>
                  </a:lnTo>
                  <a:lnTo>
                    <a:pt x="1672483" y="66461"/>
                  </a:lnTo>
                  <a:lnTo>
                    <a:pt x="1638000" y="89054"/>
                  </a:lnTo>
                  <a:lnTo>
                    <a:pt x="1606256" y="114593"/>
                  </a:lnTo>
                  <a:lnTo>
                    <a:pt x="1575950" y="142892"/>
                  </a:lnTo>
                  <a:lnTo>
                    <a:pt x="1545780" y="173761"/>
                  </a:lnTo>
                  <a:lnTo>
                    <a:pt x="2258563" y="173761"/>
                  </a:lnTo>
                  <a:lnTo>
                    <a:pt x="2285869" y="124024"/>
                  </a:lnTo>
                  <a:lnTo>
                    <a:pt x="2339967" y="64459"/>
                  </a:lnTo>
                  <a:lnTo>
                    <a:pt x="2379898" y="38193"/>
                  </a:lnTo>
                  <a:lnTo>
                    <a:pt x="2395474" y="32309"/>
                  </a:lnTo>
                  <a:lnTo>
                    <a:pt x="2239427" y="11397"/>
                  </a:lnTo>
                  <a:lnTo>
                    <a:pt x="2139084" y="1503"/>
                  </a:lnTo>
                  <a:lnTo>
                    <a:pt x="2050950" y="0"/>
                  </a:lnTo>
                  <a:close/>
                </a:path>
              </a:pathLst>
            </a:custGeom>
            <a:solidFill>
              <a:srgbClr val="0069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5"/>
            <p:cNvSpPr/>
            <p:nvPr/>
          </p:nvSpPr>
          <p:spPr>
            <a:xfrm>
              <a:off x="1511011" y="10095112"/>
              <a:ext cx="938530" cy="410209"/>
            </a:xfrm>
            <a:custGeom>
              <a:avLst/>
              <a:gdLst/>
              <a:ahLst/>
              <a:cxnLst/>
              <a:rect l="l" t="t" r="r" b="b"/>
              <a:pathLst>
                <a:path w="938530" h="410209">
                  <a:moveTo>
                    <a:pt x="938428" y="0"/>
                  </a:moveTo>
                  <a:lnTo>
                    <a:pt x="917888" y="36852"/>
                  </a:lnTo>
                  <a:lnTo>
                    <a:pt x="894173" y="74620"/>
                  </a:lnTo>
                  <a:lnTo>
                    <a:pt x="867089" y="112732"/>
                  </a:lnTo>
                  <a:lnTo>
                    <a:pt x="836445" y="150618"/>
                  </a:lnTo>
                  <a:lnTo>
                    <a:pt x="802048" y="187708"/>
                  </a:lnTo>
                  <a:lnTo>
                    <a:pt x="763704" y="223431"/>
                  </a:lnTo>
                  <a:lnTo>
                    <a:pt x="721222" y="257216"/>
                  </a:lnTo>
                  <a:lnTo>
                    <a:pt x="674408" y="288493"/>
                  </a:lnTo>
                  <a:lnTo>
                    <a:pt x="611773" y="316808"/>
                  </a:lnTo>
                  <a:lnTo>
                    <a:pt x="553494" y="334953"/>
                  </a:lnTo>
                  <a:lnTo>
                    <a:pt x="498084" y="345163"/>
                  </a:lnTo>
                  <a:lnTo>
                    <a:pt x="445921" y="348620"/>
                  </a:lnTo>
                  <a:lnTo>
                    <a:pt x="397384" y="346506"/>
                  </a:lnTo>
                  <a:lnTo>
                    <a:pt x="352853" y="340003"/>
                  </a:lnTo>
                  <a:lnTo>
                    <a:pt x="312706" y="330293"/>
                  </a:lnTo>
                  <a:lnTo>
                    <a:pt x="247082" y="305979"/>
                  </a:lnTo>
                  <a:lnTo>
                    <a:pt x="222364" y="293738"/>
                  </a:lnTo>
                  <a:lnTo>
                    <a:pt x="198105" y="286789"/>
                  </a:lnTo>
                  <a:lnTo>
                    <a:pt x="178665" y="290012"/>
                  </a:lnTo>
                  <a:lnTo>
                    <a:pt x="163637" y="298647"/>
                  </a:lnTo>
                  <a:lnTo>
                    <a:pt x="152615" y="307936"/>
                  </a:lnTo>
                  <a:lnTo>
                    <a:pt x="111524" y="341222"/>
                  </a:lnTo>
                  <a:lnTo>
                    <a:pt x="71421" y="369103"/>
                  </a:lnTo>
                  <a:lnTo>
                    <a:pt x="33761" y="391854"/>
                  </a:lnTo>
                  <a:lnTo>
                    <a:pt x="0" y="409752"/>
                  </a:lnTo>
                  <a:lnTo>
                    <a:pt x="241709" y="408868"/>
                  </a:lnTo>
                  <a:lnTo>
                    <a:pt x="366180" y="408936"/>
                  </a:lnTo>
                  <a:lnTo>
                    <a:pt x="410202" y="409268"/>
                  </a:lnTo>
                  <a:lnTo>
                    <a:pt x="434568" y="409867"/>
                  </a:lnTo>
                  <a:lnTo>
                    <a:pt x="456476" y="409867"/>
                  </a:lnTo>
                  <a:lnTo>
                    <a:pt x="513526" y="406028"/>
                  </a:lnTo>
                  <a:lnTo>
                    <a:pt x="566700" y="395048"/>
                  </a:lnTo>
                  <a:lnTo>
                    <a:pt x="616095" y="377735"/>
                  </a:lnTo>
                  <a:lnTo>
                    <a:pt x="661811" y="354896"/>
                  </a:lnTo>
                  <a:lnTo>
                    <a:pt x="703947" y="327336"/>
                  </a:lnTo>
                  <a:lnTo>
                    <a:pt x="742602" y="295863"/>
                  </a:lnTo>
                  <a:lnTo>
                    <a:pt x="777876" y="261283"/>
                  </a:lnTo>
                  <a:lnTo>
                    <a:pt x="809867" y="224403"/>
                  </a:lnTo>
                  <a:lnTo>
                    <a:pt x="838675" y="186030"/>
                  </a:lnTo>
                  <a:lnTo>
                    <a:pt x="864398" y="146970"/>
                  </a:lnTo>
                  <a:lnTo>
                    <a:pt x="887135" y="108030"/>
                  </a:lnTo>
                  <a:lnTo>
                    <a:pt x="906987" y="70018"/>
                  </a:lnTo>
                  <a:lnTo>
                    <a:pt x="924051" y="33738"/>
                  </a:lnTo>
                  <a:lnTo>
                    <a:pt x="938428" y="0"/>
                  </a:lnTo>
                  <a:close/>
                </a:path>
              </a:pathLst>
            </a:custGeom>
            <a:solidFill>
              <a:srgbClr val="76B8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6"/>
            <p:cNvSpPr/>
            <p:nvPr/>
          </p:nvSpPr>
          <p:spPr>
            <a:xfrm>
              <a:off x="2144854" y="9855567"/>
              <a:ext cx="368300" cy="153670"/>
            </a:xfrm>
            <a:custGeom>
              <a:avLst/>
              <a:gdLst/>
              <a:ahLst/>
              <a:cxnLst/>
              <a:rect l="l" t="t" r="r" b="b"/>
              <a:pathLst>
                <a:path w="368300" h="153670">
                  <a:moveTo>
                    <a:pt x="367957" y="0"/>
                  </a:moveTo>
                  <a:lnTo>
                    <a:pt x="232698" y="36672"/>
                  </a:lnTo>
                  <a:lnTo>
                    <a:pt x="149283" y="64638"/>
                  </a:lnTo>
                  <a:lnTo>
                    <a:pt x="83216" y="98064"/>
                  </a:lnTo>
                  <a:lnTo>
                    <a:pt x="0" y="151117"/>
                  </a:lnTo>
                  <a:lnTo>
                    <a:pt x="19502" y="144168"/>
                  </a:lnTo>
                  <a:lnTo>
                    <a:pt x="30526" y="142101"/>
                  </a:lnTo>
                  <a:lnTo>
                    <a:pt x="37142" y="145143"/>
                  </a:lnTo>
                  <a:lnTo>
                    <a:pt x="43421" y="153517"/>
                  </a:lnTo>
                  <a:lnTo>
                    <a:pt x="64915" y="129959"/>
                  </a:lnTo>
                  <a:lnTo>
                    <a:pt x="105886" y="106114"/>
                  </a:lnTo>
                  <a:lnTo>
                    <a:pt x="196758" y="67592"/>
                  </a:lnTo>
                  <a:lnTo>
                    <a:pt x="3679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7"/>
            <p:cNvSpPr/>
            <p:nvPr/>
          </p:nvSpPr>
          <p:spPr>
            <a:xfrm>
              <a:off x="320979" y="9959454"/>
              <a:ext cx="621665" cy="306070"/>
            </a:xfrm>
            <a:custGeom>
              <a:avLst/>
              <a:gdLst/>
              <a:ahLst/>
              <a:cxnLst/>
              <a:rect l="l" t="t" r="r" b="b"/>
              <a:pathLst>
                <a:path w="621665" h="306070">
                  <a:moveTo>
                    <a:pt x="182753" y="236893"/>
                  </a:moveTo>
                  <a:lnTo>
                    <a:pt x="158394" y="165036"/>
                  </a:lnTo>
                  <a:lnTo>
                    <a:pt x="152590" y="147955"/>
                  </a:lnTo>
                  <a:lnTo>
                    <a:pt x="118237" y="46609"/>
                  </a:lnTo>
                  <a:lnTo>
                    <a:pt x="113360" y="32245"/>
                  </a:lnTo>
                  <a:lnTo>
                    <a:pt x="113360" y="137883"/>
                  </a:lnTo>
                  <a:lnTo>
                    <a:pt x="113360" y="144424"/>
                  </a:lnTo>
                  <a:lnTo>
                    <a:pt x="111188" y="147955"/>
                  </a:lnTo>
                  <a:lnTo>
                    <a:pt x="48044" y="147955"/>
                  </a:lnTo>
                  <a:lnTo>
                    <a:pt x="82765" y="46609"/>
                  </a:lnTo>
                  <a:lnTo>
                    <a:pt x="111633" y="131305"/>
                  </a:lnTo>
                  <a:lnTo>
                    <a:pt x="113360" y="137883"/>
                  </a:lnTo>
                  <a:lnTo>
                    <a:pt x="113360" y="32245"/>
                  </a:lnTo>
                  <a:lnTo>
                    <a:pt x="102539" y="342"/>
                  </a:lnTo>
                  <a:lnTo>
                    <a:pt x="102425" y="0"/>
                  </a:lnTo>
                  <a:lnTo>
                    <a:pt x="99923" y="342"/>
                  </a:lnTo>
                  <a:lnTo>
                    <a:pt x="67983" y="29121"/>
                  </a:lnTo>
                  <a:lnTo>
                    <a:pt x="457" y="226415"/>
                  </a:lnTo>
                  <a:lnTo>
                    <a:pt x="0" y="229984"/>
                  </a:lnTo>
                  <a:lnTo>
                    <a:pt x="0" y="235699"/>
                  </a:lnTo>
                  <a:lnTo>
                    <a:pt x="4356" y="240157"/>
                  </a:lnTo>
                  <a:lnTo>
                    <a:pt x="14312" y="240157"/>
                  </a:lnTo>
                  <a:lnTo>
                    <a:pt x="18338" y="237147"/>
                  </a:lnTo>
                  <a:lnTo>
                    <a:pt x="19697" y="232829"/>
                  </a:lnTo>
                  <a:lnTo>
                    <a:pt x="36652" y="181940"/>
                  </a:lnTo>
                  <a:lnTo>
                    <a:pt x="40170" y="174498"/>
                  </a:lnTo>
                  <a:lnTo>
                    <a:pt x="45288" y="169214"/>
                  </a:lnTo>
                  <a:lnTo>
                    <a:pt x="52044" y="166077"/>
                  </a:lnTo>
                  <a:lnTo>
                    <a:pt x="60490" y="165036"/>
                  </a:lnTo>
                  <a:lnTo>
                    <a:pt x="123621" y="165036"/>
                  </a:lnTo>
                  <a:lnTo>
                    <a:pt x="147789" y="236893"/>
                  </a:lnTo>
                  <a:lnTo>
                    <a:pt x="182753" y="236893"/>
                  </a:lnTo>
                  <a:close/>
                </a:path>
                <a:path w="621665" h="306070">
                  <a:moveTo>
                    <a:pt x="351904" y="85445"/>
                  </a:moveTo>
                  <a:lnTo>
                    <a:pt x="294335" y="85445"/>
                  </a:lnTo>
                  <a:lnTo>
                    <a:pt x="294335" y="104279"/>
                  </a:lnTo>
                  <a:lnTo>
                    <a:pt x="294335" y="140347"/>
                  </a:lnTo>
                  <a:lnTo>
                    <a:pt x="294335" y="172440"/>
                  </a:lnTo>
                  <a:lnTo>
                    <a:pt x="293103" y="187223"/>
                  </a:lnTo>
                  <a:lnTo>
                    <a:pt x="288302" y="202336"/>
                  </a:lnTo>
                  <a:lnTo>
                    <a:pt x="278320" y="214122"/>
                  </a:lnTo>
                  <a:lnTo>
                    <a:pt x="261518" y="218859"/>
                  </a:lnTo>
                  <a:lnTo>
                    <a:pt x="245757" y="212864"/>
                  </a:lnTo>
                  <a:lnTo>
                    <a:pt x="236829" y="197967"/>
                  </a:lnTo>
                  <a:lnTo>
                    <a:pt x="232829" y="178739"/>
                  </a:lnTo>
                  <a:lnTo>
                    <a:pt x="231914" y="159778"/>
                  </a:lnTo>
                  <a:lnTo>
                    <a:pt x="232829" y="140347"/>
                  </a:lnTo>
                  <a:lnTo>
                    <a:pt x="237032" y="120713"/>
                  </a:lnTo>
                  <a:lnTo>
                    <a:pt x="246722" y="105511"/>
                  </a:lnTo>
                  <a:lnTo>
                    <a:pt x="264109" y="99402"/>
                  </a:lnTo>
                  <a:lnTo>
                    <a:pt x="277241" y="102920"/>
                  </a:lnTo>
                  <a:lnTo>
                    <a:pt x="286689" y="112179"/>
                  </a:lnTo>
                  <a:lnTo>
                    <a:pt x="292417" y="125285"/>
                  </a:lnTo>
                  <a:lnTo>
                    <a:pt x="294335" y="140347"/>
                  </a:lnTo>
                  <a:lnTo>
                    <a:pt x="294335" y="104279"/>
                  </a:lnTo>
                  <a:lnTo>
                    <a:pt x="293687" y="104279"/>
                  </a:lnTo>
                  <a:lnTo>
                    <a:pt x="290080" y="99402"/>
                  </a:lnTo>
                  <a:lnTo>
                    <a:pt x="288353" y="97078"/>
                  </a:lnTo>
                  <a:lnTo>
                    <a:pt x="280212" y="89789"/>
                  </a:lnTo>
                  <a:lnTo>
                    <a:pt x="268770" y="84150"/>
                  </a:lnTo>
                  <a:lnTo>
                    <a:pt x="253492" y="81876"/>
                  </a:lnTo>
                  <a:lnTo>
                    <a:pt x="225856" y="88874"/>
                  </a:lnTo>
                  <a:lnTo>
                    <a:pt x="208368" y="107403"/>
                  </a:lnTo>
                  <a:lnTo>
                    <a:pt x="199199" y="133781"/>
                  </a:lnTo>
                  <a:lnTo>
                    <a:pt x="196545" y="164325"/>
                  </a:lnTo>
                  <a:lnTo>
                    <a:pt x="199694" y="191604"/>
                  </a:lnTo>
                  <a:lnTo>
                    <a:pt x="209651" y="214591"/>
                  </a:lnTo>
                  <a:lnTo>
                    <a:pt x="227215" y="230466"/>
                  </a:lnTo>
                  <a:lnTo>
                    <a:pt x="253161" y="236385"/>
                  </a:lnTo>
                  <a:lnTo>
                    <a:pt x="269671" y="234200"/>
                  </a:lnTo>
                  <a:lnTo>
                    <a:pt x="281025" y="228676"/>
                  </a:lnTo>
                  <a:lnTo>
                    <a:pt x="288582" y="221322"/>
                  </a:lnTo>
                  <a:lnTo>
                    <a:pt x="290220" y="218859"/>
                  </a:lnTo>
                  <a:lnTo>
                    <a:pt x="293687" y="213652"/>
                  </a:lnTo>
                  <a:lnTo>
                    <a:pt x="294335" y="213652"/>
                  </a:lnTo>
                  <a:lnTo>
                    <a:pt x="294335" y="251637"/>
                  </a:lnTo>
                  <a:lnTo>
                    <a:pt x="293865" y="265404"/>
                  </a:lnTo>
                  <a:lnTo>
                    <a:pt x="293852" y="265861"/>
                  </a:lnTo>
                  <a:lnTo>
                    <a:pt x="290436" y="279755"/>
                  </a:lnTo>
                  <a:lnTo>
                    <a:pt x="281165" y="290309"/>
                  </a:lnTo>
                  <a:lnTo>
                    <a:pt x="263131" y="294487"/>
                  </a:lnTo>
                  <a:lnTo>
                    <a:pt x="247599" y="291033"/>
                  </a:lnTo>
                  <a:lnTo>
                    <a:pt x="238658" y="282524"/>
                  </a:lnTo>
                  <a:lnTo>
                    <a:pt x="237528" y="279755"/>
                  </a:lnTo>
                  <a:lnTo>
                    <a:pt x="234276" y="271208"/>
                  </a:lnTo>
                  <a:lnTo>
                    <a:pt x="233222" y="260070"/>
                  </a:lnTo>
                  <a:lnTo>
                    <a:pt x="196862" y="260070"/>
                  </a:lnTo>
                  <a:lnTo>
                    <a:pt x="201803" y="282524"/>
                  </a:lnTo>
                  <a:lnTo>
                    <a:pt x="215646" y="296443"/>
                  </a:lnTo>
                  <a:lnTo>
                    <a:pt x="236905" y="303542"/>
                  </a:lnTo>
                  <a:lnTo>
                    <a:pt x="264109" y="305523"/>
                  </a:lnTo>
                  <a:lnTo>
                    <a:pt x="297599" y="300189"/>
                  </a:lnTo>
                  <a:lnTo>
                    <a:pt x="305117" y="294487"/>
                  </a:lnTo>
                  <a:lnTo>
                    <a:pt x="316407" y="285927"/>
                  </a:lnTo>
                  <a:lnTo>
                    <a:pt x="324662" y="265404"/>
                  </a:lnTo>
                  <a:lnTo>
                    <a:pt x="326504" y="241249"/>
                  </a:lnTo>
                  <a:lnTo>
                    <a:pt x="326504" y="213652"/>
                  </a:lnTo>
                  <a:lnTo>
                    <a:pt x="326504" y="114985"/>
                  </a:lnTo>
                  <a:lnTo>
                    <a:pt x="328637" y="104279"/>
                  </a:lnTo>
                  <a:lnTo>
                    <a:pt x="328917" y="102920"/>
                  </a:lnTo>
                  <a:lnTo>
                    <a:pt x="329018" y="102349"/>
                  </a:lnTo>
                  <a:lnTo>
                    <a:pt x="335343" y="95440"/>
                  </a:lnTo>
                  <a:lnTo>
                    <a:pt x="343598" y="92532"/>
                  </a:lnTo>
                  <a:lnTo>
                    <a:pt x="351904" y="91948"/>
                  </a:lnTo>
                  <a:lnTo>
                    <a:pt x="351904" y="85445"/>
                  </a:lnTo>
                  <a:close/>
                </a:path>
                <a:path w="621665" h="306070">
                  <a:moveTo>
                    <a:pt x="472554" y="83502"/>
                  </a:moveTo>
                  <a:lnTo>
                    <a:pt x="467093" y="82537"/>
                  </a:lnTo>
                  <a:lnTo>
                    <a:pt x="460959" y="81876"/>
                  </a:lnTo>
                  <a:lnTo>
                    <a:pt x="455168" y="81876"/>
                  </a:lnTo>
                  <a:lnTo>
                    <a:pt x="438670" y="86474"/>
                  </a:lnTo>
                  <a:lnTo>
                    <a:pt x="427101" y="97701"/>
                  </a:lnTo>
                  <a:lnTo>
                    <a:pt x="419531" y="111721"/>
                  </a:lnTo>
                  <a:lnTo>
                    <a:pt x="414959" y="124726"/>
                  </a:lnTo>
                  <a:lnTo>
                    <a:pt x="414324" y="124726"/>
                  </a:lnTo>
                  <a:lnTo>
                    <a:pt x="414324" y="81876"/>
                  </a:lnTo>
                  <a:lnTo>
                    <a:pt x="356743" y="92278"/>
                  </a:lnTo>
                  <a:lnTo>
                    <a:pt x="356743" y="98755"/>
                  </a:lnTo>
                  <a:lnTo>
                    <a:pt x="369252" y="100342"/>
                  </a:lnTo>
                  <a:lnTo>
                    <a:pt x="377037" y="104927"/>
                  </a:lnTo>
                  <a:lnTo>
                    <a:pt x="381025" y="113639"/>
                  </a:lnTo>
                  <a:lnTo>
                    <a:pt x="382143" y="127647"/>
                  </a:lnTo>
                  <a:lnTo>
                    <a:pt x="382143" y="236385"/>
                  </a:lnTo>
                  <a:lnTo>
                    <a:pt x="414324" y="236385"/>
                  </a:lnTo>
                  <a:lnTo>
                    <a:pt x="414324" y="158800"/>
                  </a:lnTo>
                  <a:lnTo>
                    <a:pt x="416293" y="141668"/>
                  </a:lnTo>
                  <a:lnTo>
                    <a:pt x="423049" y="126111"/>
                  </a:lnTo>
                  <a:lnTo>
                    <a:pt x="435889" y="114808"/>
                  </a:lnTo>
                  <a:lnTo>
                    <a:pt x="456133" y="110451"/>
                  </a:lnTo>
                  <a:lnTo>
                    <a:pt x="461606" y="110451"/>
                  </a:lnTo>
                  <a:lnTo>
                    <a:pt x="467398" y="112712"/>
                  </a:lnTo>
                  <a:lnTo>
                    <a:pt x="472554" y="114338"/>
                  </a:lnTo>
                  <a:lnTo>
                    <a:pt x="472554" y="83502"/>
                  </a:lnTo>
                  <a:close/>
                </a:path>
                <a:path w="621665" h="306070">
                  <a:moveTo>
                    <a:pt x="621550" y="161086"/>
                  </a:moveTo>
                  <a:lnTo>
                    <a:pt x="617245" y="128993"/>
                  </a:lnTo>
                  <a:lnTo>
                    <a:pt x="604304" y="103949"/>
                  </a:lnTo>
                  <a:lnTo>
                    <a:pt x="589597" y="92925"/>
                  </a:lnTo>
                  <a:lnTo>
                    <a:pt x="586168" y="90360"/>
                  </a:lnTo>
                  <a:lnTo>
                    <a:pt x="586168" y="161086"/>
                  </a:lnTo>
                  <a:lnTo>
                    <a:pt x="585355" y="183045"/>
                  </a:lnTo>
                  <a:lnTo>
                    <a:pt x="585266" y="185369"/>
                  </a:lnTo>
                  <a:lnTo>
                    <a:pt x="580936" y="207175"/>
                  </a:lnTo>
                  <a:lnTo>
                    <a:pt x="570699" y="222885"/>
                  </a:lnTo>
                  <a:lnTo>
                    <a:pt x="552069" y="228917"/>
                  </a:lnTo>
                  <a:lnTo>
                    <a:pt x="533298" y="222097"/>
                  </a:lnTo>
                  <a:lnTo>
                    <a:pt x="523074" y="205105"/>
                  </a:lnTo>
                  <a:lnTo>
                    <a:pt x="518820" y="183045"/>
                  </a:lnTo>
                  <a:lnTo>
                    <a:pt x="517969" y="161086"/>
                  </a:lnTo>
                  <a:lnTo>
                    <a:pt x="518820" y="138379"/>
                  </a:lnTo>
                  <a:lnTo>
                    <a:pt x="523074" y="116293"/>
                  </a:lnTo>
                  <a:lnTo>
                    <a:pt x="533298" y="99555"/>
                  </a:lnTo>
                  <a:lnTo>
                    <a:pt x="552069" y="92925"/>
                  </a:lnTo>
                  <a:lnTo>
                    <a:pt x="570560" y="99364"/>
                  </a:lnTo>
                  <a:lnTo>
                    <a:pt x="580821" y="115798"/>
                  </a:lnTo>
                  <a:lnTo>
                    <a:pt x="585228" y="137833"/>
                  </a:lnTo>
                  <a:lnTo>
                    <a:pt x="586168" y="161086"/>
                  </a:lnTo>
                  <a:lnTo>
                    <a:pt x="586168" y="90360"/>
                  </a:lnTo>
                  <a:lnTo>
                    <a:pt x="582599" y="87680"/>
                  </a:lnTo>
                  <a:lnTo>
                    <a:pt x="552069" y="81876"/>
                  </a:lnTo>
                  <a:lnTo>
                    <a:pt x="521398" y="86626"/>
                  </a:lnTo>
                  <a:lnTo>
                    <a:pt x="499706" y="101155"/>
                  </a:lnTo>
                  <a:lnTo>
                    <a:pt x="486841" y="125844"/>
                  </a:lnTo>
                  <a:lnTo>
                    <a:pt x="482587" y="161086"/>
                  </a:lnTo>
                  <a:lnTo>
                    <a:pt x="486156" y="192570"/>
                  </a:lnTo>
                  <a:lnTo>
                    <a:pt x="497903" y="217551"/>
                  </a:lnTo>
                  <a:lnTo>
                    <a:pt x="519353" y="234010"/>
                  </a:lnTo>
                  <a:lnTo>
                    <a:pt x="552069" y="239953"/>
                  </a:lnTo>
                  <a:lnTo>
                    <a:pt x="583006" y="235064"/>
                  </a:lnTo>
                  <a:lnTo>
                    <a:pt x="592061" y="228917"/>
                  </a:lnTo>
                  <a:lnTo>
                    <a:pt x="604659" y="220345"/>
                  </a:lnTo>
                  <a:lnTo>
                    <a:pt x="617385" y="195719"/>
                  </a:lnTo>
                  <a:lnTo>
                    <a:pt x="621550" y="161086"/>
                  </a:lnTo>
                  <a:close/>
                </a:path>
              </a:pathLst>
            </a:custGeom>
            <a:solidFill>
              <a:srgbClr val="76B8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2475" y="10041322"/>
              <a:ext cx="151193" cy="154508"/>
            </a:xfrm>
            <a:prstGeom prst="rect">
              <a:avLst/>
            </a:prstGeom>
          </p:spPr>
        </p:pic>
        <p:pic>
          <p:nvPicPr>
            <p:cNvPr id="93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2298" y="10041322"/>
              <a:ext cx="150533" cy="158076"/>
            </a:xfrm>
            <a:prstGeom prst="rect">
              <a:avLst/>
            </a:prstGeom>
          </p:spPr>
        </p:pic>
        <p:pic>
          <p:nvPicPr>
            <p:cNvPr id="94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35002" y="9975117"/>
              <a:ext cx="299281" cy="224287"/>
            </a:xfrm>
            <a:prstGeom prst="rect">
              <a:avLst/>
            </a:prstGeom>
          </p:spPr>
        </p:pic>
        <p:pic>
          <p:nvPicPr>
            <p:cNvPr id="95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7008" y="9975117"/>
              <a:ext cx="179956" cy="224287"/>
            </a:xfrm>
            <a:prstGeom prst="rect">
              <a:avLst/>
            </a:prstGeom>
          </p:spPr>
        </p:pic>
        <p:pic>
          <p:nvPicPr>
            <p:cNvPr id="96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65781" y="10041320"/>
              <a:ext cx="307202" cy="158076"/>
            </a:xfrm>
            <a:prstGeom prst="rect">
              <a:avLst/>
            </a:prstGeom>
          </p:spPr>
        </p:pic>
      </p:grpSp>
      <p:pic>
        <p:nvPicPr>
          <p:cNvPr id="14" name="Obraz 13"/>
          <p:cNvPicPr/>
          <p:nvPr/>
        </p:nvPicPr>
        <p:blipFill>
          <a:blip r:embed="rId8"/>
          <a:srcRect t="6667" r="617" b="3333"/>
          <a:stretch>
            <a:fillRect/>
          </a:stretch>
        </p:blipFill>
        <p:spPr>
          <a:xfrm>
            <a:off x="196850" y="317500"/>
            <a:ext cx="7162800" cy="3962400"/>
          </a:xfrm>
          <a:prstGeom prst="rect">
            <a:avLst/>
          </a:prstGeom>
        </p:spPr>
      </p:pic>
      <p:sp>
        <p:nvSpPr>
          <p:cNvPr id="16" name="object 28"/>
          <p:cNvSpPr/>
          <p:nvPr/>
        </p:nvSpPr>
        <p:spPr>
          <a:xfrm>
            <a:off x="-3809" y="4432300"/>
            <a:ext cx="7560309" cy="242570"/>
          </a:xfrm>
          <a:custGeom>
            <a:avLst/>
            <a:gdLst/>
            <a:ahLst/>
            <a:cxnLst/>
            <a:rect l="l" t="t" r="r" b="b"/>
            <a:pathLst>
              <a:path w="7560309" h="242570">
                <a:moveTo>
                  <a:pt x="7560005" y="0"/>
                </a:moveTo>
                <a:lnTo>
                  <a:pt x="7560005" y="242531"/>
                </a:lnTo>
                <a:lnTo>
                  <a:pt x="0" y="242531"/>
                </a:lnTo>
                <a:lnTo>
                  <a:pt x="0" y="0"/>
                </a:lnTo>
                <a:lnTo>
                  <a:pt x="7560005" y="0"/>
                </a:lnTo>
                <a:close/>
              </a:path>
            </a:pathLst>
          </a:custGeom>
          <a:solidFill>
            <a:srgbClr val="92D050">
              <a:alpha val="47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8"/>
          <p:cNvSpPr/>
          <p:nvPr/>
        </p:nvSpPr>
        <p:spPr>
          <a:xfrm>
            <a:off x="-3809" y="6718300"/>
            <a:ext cx="7560309" cy="242570"/>
          </a:xfrm>
          <a:custGeom>
            <a:avLst/>
            <a:gdLst/>
            <a:ahLst/>
            <a:cxnLst/>
            <a:rect l="l" t="t" r="r" b="b"/>
            <a:pathLst>
              <a:path w="7560309" h="242570">
                <a:moveTo>
                  <a:pt x="7560005" y="0"/>
                </a:moveTo>
                <a:lnTo>
                  <a:pt x="7560005" y="242531"/>
                </a:lnTo>
                <a:lnTo>
                  <a:pt x="0" y="242531"/>
                </a:lnTo>
                <a:lnTo>
                  <a:pt x="0" y="0"/>
                </a:lnTo>
                <a:lnTo>
                  <a:pt x="7560005" y="0"/>
                </a:lnTo>
                <a:close/>
              </a:path>
            </a:pathLst>
          </a:custGeom>
          <a:solidFill>
            <a:srgbClr val="92D050">
              <a:alpha val="47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pole tekstowe 17"/>
          <p:cNvSpPr txBox="1"/>
          <p:nvPr/>
        </p:nvSpPr>
        <p:spPr>
          <a:xfrm>
            <a:off x="349250" y="4279900"/>
            <a:ext cx="12954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" b="1" dirty="0">
                <a:latin typeface="Arial Black" pitchFamily="34" charset="0"/>
                <a:cs typeface="Arial" pitchFamily="34" charset="0"/>
              </a:rPr>
              <a:t>FITO-TOKSYCZNOŚĆ</a:t>
            </a:r>
          </a:p>
        </p:txBody>
      </p:sp>
      <p:sp>
        <p:nvSpPr>
          <p:cNvPr id="21" name="pole tekstowe 20"/>
          <p:cNvSpPr txBox="1"/>
          <p:nvPr/>
        </p:nvSpPr>
        <p:spPr>
          <a:xfrm>
            <a:off x="120650" y="10071100"/>
            <a:ext cx="690245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700" dirty="0">
                <a:solidFill>
                  <a:schemeClr val="tx1"/>
                </a:solidFill>
                <a:latin typeface="Trebuchet MS"/>
                <a:cs typeface="Trebuchet MS"/>
              </a:rPr>
              <a:t>Producent: AGRONUTRITION</a:t>
            </a:r>
          </a:p>
          <a:p>
            <a:pPr marR="4578985"/>
            <a:r>
              <a:rPr lang="fr-FR" sz="700" dirty="0">
                <a:solidFill>
                  <a:schemeClr val="tx1"/>
                </a:solidFill>
                <a:latin typeface="Trebuchet MS"/>
                <a:cs typeface="Trebuchet MS"/>
              </a:rPr>
              <a:t>Parc Activestre - 3 avenue de l’Orchidée 31390 CARBONNE France</a:t>
            </a:r>
          </a:p>
          <a:p>
            <a:pPr algn="just"/>
            <a:r>
              <a:rPr lang="fr-FR" sz="700" dirty="0">
                <a:solidFill>
                  <a:schemeClr val="tx1"/>
                </a:solidFill>
                <a:latin typeface="Trebuchet MS"/>
                <a:cs typeface="Trebuchet MS"/>
              </a:rPr>
              <a:t>Tél : +33 561 978 500 - </a:t>
            </a:r>
            <a:r>
              <a:rPr lang="fr-FR" sz="1000" dirty="0">
                <a:solidFill>
                  <a:schemeClr val="tx1"/>
                </a:solidFill>
                <a:latin typeface="Trebuchet MS"/>
                <a:cs typeface="Trebuchet MS"/>
                <a:hlinkClick r:id="rId9"/>
              </a:rPr>
              <a:t>www.agronutrition.fr</a:t>
            </a:r>
          </a:p>
        </p:txBody>
      </p:sp>
      <p:sp>
        <p:nvSpPr>
          <p:cNvPr id="23" name="pole tekstowe 22"/>
          <p:cNvSpPr txBox="1"/>
          <p:nvPr/>
        </p:nvSpPr>
        <p:spPr>
          <a:xfrm>
            <a:off x="0" y="9461500"/>
            <a:ext cx="755650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108000" algn="just">
              <a:lnSpc>
                <a:spcPct val="100000"/>
              </a:lnSpc>
            </a:pPr>
            <a:r>
              <a:rPr lang="pl-PL" sz="700" b="1" dirty="0">
                <a:solidFill>
                  <a:srgbClr val="80BA27"/>
                </a:solidFill>
                <a:latin typeface="Arial"/>
                <a:cs typeface="Arial"/>
              </a:rPr>
              <a:t>Instrukcje użytkowania</a:t>
            </a:r>
            <a:endParaRPr lang="pl-PL" sz="700" dirty="0">
              <a:latin typeface="Arial"/>
              <a:cs typeface="Arial"/>
            </a:endParaRPr>
          </a:p>
          <a:p>
            <a:pPr marL="108000" marR="197485" algn="just"/>
            <a:r>
              <a:rPr lang="pl-PL" sz="700" dirty="0">
                <a:solidFill>
                  <a:srgbClr val="80BA27"/>
                </a:solidFill>
                <a:latin typeface="Trebuchet MS"/>
                <a:cs typeface="Trebuchet MS"/>
              </a:rPr>
              <a:t>Aby uzyskać najlepsze wyniki, należy użyć wystarczającej ilości wody, aby uzyskać równomierne pokrycie roślin. Unikać opryskiwania przy bardzo silnym nasłonecznieniu i/lub bardzo wysokich temperaturach. Jeśli to możliwe, stosować wieczorem lub wczesnym rankiem, zwłaszcza jeśli temperatura w ciągu dnia przekracza </a:t>
            </a:r>
            <a:r>
              <a:rPr lang="pl-PL" sz="700" dirty="0" err="1">
                <a:solidFill>
                  <a:srgbClr val="80BA27"/>
                </a:solidFill>
                <a:latin typeface="Trebuchet MS"/>
                <a:cs typeface="Trebuchet MS"/>
              </a:rPr>
              <a:t>28°C</a:t>
            </a:r>
            <a:r>
              <a:rPr lang="pl-PL" sz="700" dirty="0">
                <a:solidFill>
                  <a:srgbClr val="80BA27"/>
                </a:solidFill>
                <a:latin typeface="Trebuchet MS"/>
                <a:cs typeface="Trebuchet MS"/>
              </a:rPr>
              <a:t>. Bardzo młode liście i uprawy w stresie mogą być bardziej podatne na przypalenia. W takich okolicznościach należy stosować niższe dawki i odpowiednie odstępy między aplikacjami.</a:t>
            </a:r>
            <a:endParaRPr lang="pl-PL" sz="700" dirty="0">
              <a:latin typeface="Trebuchet MS"/>
              <a:cs typeface="Trebuchet MS"/>
            </a:endParaRPr>
          </a:p>
        </p:txBody>
      </p:sp>
      <p:sp>
        <p:nvSpPr>
          <p:cNvPr id="24" name="Prostokąt 23"/>
          <p:cNvSpPr/>
          <p:nvPr/>
        </p:nvSpPr>
        <p:spPr>
          <a:xfrm>
            <a:off x="7283450" y="3365500"/>
            <a:ext cx="3810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/>
          <p:cNvSpPr/>
          <p:nvPr/>
        </p:nvSpPr>
        <p:spPr>
          <a:xfrm>
            <a:off x="-190500" y="3365500"/>
            <a:ext cx="3810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 25"/>
          <p:cNvSpPr/>
          <p:nvPr/>
        </p:nvSpPr>
        <p:spPr>
          <a:xfrm>
            <a:off x="-190500" y="5651500"/>
            <a:ext cx="381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rostokąt 26"/>
          <p:cNvSpPr/>
          <p:nvPr/>
        </p:nvSpPr>
        <p:spPr>
          <a:xfrm>
            <a:off x="7366000" y="5727700"/>
            <a:ext cx="381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/>
          <p:cNvSpPr/>
          <p:nvPr/>
        </p:nvSpPr>
        <p:spPr>
          <a:xfrm>
            <a:off x="7366000" y="7937500"/>
            <a:ext cx="381000" cy="15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Prostokąt 28"/>
          <p:cNvSpPr/>
          <p:nvPr/>
        </p:nvSpPr>
        <p:spPr>
          <a:xfrm>
            <a:off x="-260350" y="7937500"/>
            <a:ext cx="3810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1933575" y="3850640"/>
            <a:ext cx="5562600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900" dirty="0">
                <a:latin typeface="Trebuchet MS" panose="020B0603020202020204" pitchFamily="34" charset="0"/>
              </a:rPr>
              <a:t>Uprawy są w naturalny sposób zdolne do izolowania zanieczyszczeń w celu ich rozkładu i unieszkodliwienia. Jednakże </a:t>
            </a:r>
            <a:r>
              <a:rPr lang="pl-PL" sz="1000" b="1" cap="all" dirty="0">
                <a:latin typeface="Trebuchet MS" panose="020B0603020202020204" pitchFamily="34" charset="0"/>
              </a:rPr>
              <a:t>szybkość reakcji jest często niewystarczająca i wpływa na wzrost wegetatywny</a:t>
            </a:r>
            <a:endParaRPr lang="pl-PL" sz="1000" b="1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</TotalTime>
  <Words>987</Words>
  <Application>Microsoft Office PowerPoint</Application>
  <PresentationFormat>Niestandardowy</PresentationFormat>
  <Paragraphs>99</Paragraphs>
  <Slides>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9" baseType="lpstr">
      <vt:lpstr>Arial</vt:lpstr>
      <vt:lpstr>Arial Black</vt:lpstr>
      <vt:lpstr>Calibri</vt:lpstr>
      <vt:lpstr>Times New Roman</vt:lpstr>
      <vt:lpstr>Trebuchet MS</vt:lpstr>
      <vt:lpstr>Wingdings</vt:lpstr>
      <vt:lpstr>Office Theme</vt:lpstr>
      <vt:lpstr>ENERGOPLANT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ENERGOPLANT</dc:title>
  <dc:creator>marcin-desk</dc:creator>
  <cp:lastModifiedBy>marcin-desk</cp:lastModifiedBy>
  <cp:revision>16</cp:revision>
  <dcterms:created xsi:type="dcterms:W3CDTF">2025-02-16T15:50:41Z</dcterms:created>
  <dcterms:modified xsi:type="dcterms:W3CDTF">2025-02-24T07:31:28Z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2025-02-13T00:00:00Z</vt:filetime>
  </property>
  <property fmtid="{D5CDD505-2E9C-101B-9397-08002B2CF9AE}" pid="3" name="Creator">
    <vt:lpwstr>Adobe InDesign 20.1 (Windows)</vt:lpwstr>
  </property>
  <property fmtid="{D5CDD505-2E9C-101B-9397-08002B2CF9AE}" pid="4" name="LastSaved">
    <vt:filetime>2025-02-16T00:00:00Z</vt:filetime>
  </property>
  <property fmtid="{D5CDD505-2E9C-101B-9397-08002B2CF9AE}" pid="5" name="Producer">
    <vt:lpwstr>Adobe PDF Library 17.0</vt:lpwstr>
  </property>
</Properties>
</file>