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243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72007"/>
            <a:ext cx="7560309" cy="2766695"/>
          </a:xfrm>
          <a:custGeom>
            <a:avLst/>
            <a:gdLst/>
            <a:ahLst/>
            <a:cxnLst/>
            <a:rect l="l" t="t" r="r" b="b"/>
            <a:pathLst>
              <a:path w="7560309" h="2766695">
                <a:moveTo>
                  <a:pt x="7559992" y="0"/>
                </a:moveTo>
                <a:lnTo>
                  <a:pt x="0" y="0"/>
                </a:lnTo>
                <a:lnTo>
                  <a:pt x="0" y="2766606"/>
                </a:lnTo>
                <a:lnTo>
                  <a:pt x="7559992" y="2766606"/>
                </a:lnTo>
                <a:lnTo>
                  <a:pt x="7559992" y="0"/>
                </a:lnTo>
                <a:close/>
              </a:path>
            </a:pathLst>
          </a:custGeom>
          <a:solidFill>
            <a:srgbClr val="01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39850" cy="378635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"/>
            <a:ext cx="7559992" cy="93059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55397" y="303136"/>
            <a:ext cx="3392804" cy="553720"/>
          </a:xfrm>
          <a:custGeom>
            <a:avLst/>
            <a:gdLst/>
            <a:ahLst/>
            <a:cxnLst/>
            <a:rect l="l" t="t" r="r" b="b"/>
            <a:pathLst>
              <a:path w="3392804" h="553719">
                <a:moveTo>
                  <a:pt x="3392424" y="0"/>
                </a:moveTo>
                <a:lnTo>
                  <a:pt x="0" y="0"/>
                </a:lnTo>
                <a:lnTo>
                  <a:pt x="0" y="553211"/>
                </a:lnTo>
                <a:lnTo>
                  <a:pt x="3392424" y="553211"/>
                </a:lnTo>
                <a:lnTo>
                  <a:pt x="3392424" y="0"/>
                </a:lnTo>
                <a:close/>
              </a:path>
            </a:pathLst>
          </a:custGeom>
          <a:solidFill>
            <a:srgbClr val="1D1D1B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202193"/>
            <a:ext cx="7560309" cy="1646555"/>
          </a:xfrm>
          <a:custGeom>
            <a:avLst/>
            <a:gdLst/>
            <a:ahLst/>
            <a:cxnLst/>
            <a:rect l="l" t="t" r="r" b="b"/>
            <a:pathLst>
              <a:path w="7560309" h="1646554">
                <a:moveTo>
                  <a:pt x="7560005" y="0"/>
                </a:moveTo>
                <a:lnTo>
                  <a:pt x="7560005" y="1646021"/>
                </a:lnTo>
                <a:lnTo>
                  <a:pt x="0" y="164602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0D9E9E">
              <a:alpha val="2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858566"/>
            <a:ext cx="7560309" cy="833755"/>
          </a:xfrm>
          <a:custGeom>
            <a:avLst/>
            <a:gdLst/>
            <a:ahLst/>
            <a:cxnLst/>
            <a:rect l="l" t="t" r="r" b="b"/>
            <a:pathLst>
              <a:path w="7560309" h="833754">
                <a:moveTo>
                  <a:pt x="7559992" y="0"/>
                </a:moveTo>
                <a:lnTo>
                  <a:pt x="0" y="0"/>
                </a:lnTo>
                <a:lnTo>
                  <a:pt x="0" y="833437"/>
                </a:lnTo>
                <a:lnTo>
                  <a:pt x="7559992" y="833437"/>
                </a:lnTo>
                <a:lnTo>
                  <a:pt x="7559992" y="0"/>
                </a:lnTo>
                <a:close/>
              </a:path>
            </a:pathLst>
          </a:custGeom>
          <a:solidFill>
            <a:srgbClr val="0D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9384" y="127079"/>
            <a:ext cx="3345179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7215" y="3824104"/>
            <a:ext cx="6809105" cy="568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hyperlink" Target="http://www.agronutrition.fr/" TargetMode="Externa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050" y="165100"/>
            <a:ext cx="3345179" cy="756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/>
              <a:t>GLUCONEN</a:t>
            </a:r>
            <a:endParaRPr spc="-165" dirty="0"/>
          </a:p>
        </p:txBody>
      </p:sp>
      <p:grpSp>
        <p:nvGrpSpPr>
          <p:cNvPr id="14" name="object 14"/>
          <p:cNvGrpSpPr/>
          <p:nvPr/>
        </p:nvGrpSpPr>
        <p:grpSpPr>
          <a:xfrm>
            <a:off x="-107950" y="774700"/>
            <a:ext cx="7664450" cy="3352800"/>
            <a:chOff x="-19050" y="709142"/>
            <a:chExt cx="7579359" cy="3454400"/>
          </a:xfrm>
        </p:grpSpPr>
        <p:sp>
          <p:nvSpPr>
            <p:cNvPr id="15" name="object 15"/>
            <p:cNvSpPr/>
            <p:nvPr/>
          </p:nvSpPr>
          <p:spPr>
            <a:xfrm>
              <a:off x="0" y="709142"/>
              <a:ext cx="401320" cy="727710"/>
            </a:xfrm>
            <a:custGeom>
              <a:avLst/>
              <a:gdLst/>
              <a:ahLst/>
              <a:cxnLst/>
              <a:rect l="l" t="t" r="r" b="b"/>
              <a:pathLst>
                <a:path w="401320" h="727710">
                  <a:moveTo>
                    <a:pt x="400773" y="0"/>
                  </a:moveTo>
                  <a:lnTo>
                    <a:pt x="0" y="0"/>
                  </a:lnTo>
                  <a:lnTo>
                    <a:pt x="0" y="727328"/>
                  </a:lnTo>
                  <a:lnTo>
                    <a:pt x="400773" y="727328"/>
                  </a:lnTo>
                  <a:lnTo>
                    <a:pt x="400773" y="0"/>
                  </a:lnTo>
                  <a:close/>
                </a:path>
              </a:pathLst>
            </a:custGeom>
            <a:solidFill>
              <a:srgbClr val="FFFFFF">
                <a:alpha val="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1255798"/>
              <a:ext cx="240665" cy="0"/>
            </a:xfrm>
            <a:custGeom>
              <a:avLst/>
              <a:gdLst/>
              <a:ahLst/>
              <a:cxnLst/>
              <a:rect l="l" t="t" r="r" b="b"/>
              <a:pathLst>
                <a:path w="240665">
                  <a:moveTo>
                    <a:pt x="0" y="0"/>
                  </a:moveTo>
                  <a:lnTo>
                    <a:pt x="240056" y="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3920401"/>
              <a:ext cx="7560309" cy="242570"/>
            </a:xfrm>
            <a:custGeom>
              <a:avLst/>
              <a:gdLst/>
              <a:ahLst/>
              <a:cxnLst/>
              <a:rect l="l" t="t" r="r" b="b"/>
              <a:pathLst>
                <a:path w="7560309" h="242570">
                  <a:moveTo>
                    <a:pt x="7560005" y="0"/>
                  </a:moveTo>
                  <a:lnTo>
                    <a:pt x="7560005" y="242531"/>
                  </a:lnTo>
                  <a:lnTo>
                    <a:pt x="0" y="242531"/>
                  </a:lnTo>
                  <a:lnTo>
                    <a:pt x="0" y="0"/>
                  </a:lnTo>
                  <a:lnTo>
                    <a:pt x="7560005" y="0"/>
                  </a:lnTo>
                  <a:close/>
                </a:path>
              </a:pathLst>
            </a:custGeom>
            <a:solidFill>
              <a:srgbClr val="0D9E9E">
                <a:alpha val="4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084" y="1068937"/>
              <a:ext cx="1072882" cy="38962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801258" y="1812468"/>
              <a:ext cx="1490980" cy="2075814"/>
            </a:xfrm>
            <a:custGeom>
              <a:avLst/>
              <a:gdLst/>
              <a:ahLst/>
              <a:cxnLst/>
              <a:rect l="l" t="t" r="r" b="b"/>
              <a:pathLst>
                <a:path w="1490979" h="2075814">
                  <a:moveTo>
                    <a:pt x="1490471" y="0"/>
                  </a:moveTo>
                  <a:lnTo>
                    <a:pt x="0" y="0"/>
                  </a:lnTo>
                  <a:lnTo>
                    <a:pt x="0" y="2075687"/>
                  </a:lnTo>
                  <a:lnTo>
                    <a:pt x="1490471" y="2075687"/>
                  </a:lnTo>
                  <a:lnTo>
                    <a:pt x="1490471" y="0"/>
                  </a:lnTo>
                  <a:close/>
                </a:path>
              </a:pathLst>
            </a:custGeom>
            <a:solidFill>
              <a:srgbClr val="1D1D1B">
                <a:alpha val="31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2978" y="1846803"/>
              <a:ext cx="1349546" cy="193690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0" y="2887450"/>
              <a:ext cx="211454" cy="0"/>
            </a:xfrm>
            <a:custGeom>
              <a:avLst/>
              <a:gdLst/>
              <a:ahLst/>
              <a:cxnLst/>
              <a:rect l="l" t="t" r="r" b="b"/>
              <a:pathLst>
                <a:path w="211454">
                  <a:moveTo>
                    <a:pt x="0" y="0"/>
                  </a:moveTo>
                  <a:lnTo>
                    <a:pt x="211258" y="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397308" y="2975135"/>
            <a:ext cx="489584" cy="27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25" dirty="0">
                <a:solidFill>
                  <a:srgbClr val="FFFFFF"/>
                </a:solidFill>
                <a:latin typeface="Trebuchet MS"/>
                <a:cs typeface="Trebuchet MS"/>
              </a:rPr>
              <a:t>Płynna 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(SL)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40123" y="2975135"/>
            <a:ext cx="1416685" cy="27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WARUNKI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PRZECHOWYWANIA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30" dirty="0">
                <a:solidFill>
                  <a:srgbClr val="FFFFFF"/>
                </a:solidFill>
                <a:latin typeface="Trebuchet MS"/>
                <a:cs typeface="Trebuchet MS"/>
              </a:rPr>
              <a:t>Przechowywać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dala </a:t>
            </a: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mrozu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2475" y="2696203"/>
            <a:ext cx="957580" cy="98679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300" b="1" spc="-50" dirty="0">
                <a:solidFill>
                  <a:srgbClr val="FFFFFF"/>
                </a:solidFill>
                <a:latin typeface="Arial"/>
                <a:cs typeface="Arial"/>
              </a:rPr>
              <a:t>Specyfikacja</a:t>
            </a: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OPAKOWANIE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65" dirty="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r>
              <a:rPr sz="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endParaRPr sz="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FORMUŁA</a:t>
            </a:r>
            <a:endParaRPr sz="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spc="-35" dirty="0">
                <a:solidFill>
                  <a:srgbClr val="FFFFFF"/>
                </a:solidFill>
                <a:latin typeface="Trebuchet MS"/>
                <a:cs typeface="Trebuchet MS"/>
              </a:rPr>
              <a:t>Specjalna</a:t>
            </a:r>
            <a:r>
              <a:rPr sz="800" spc="-25" dirty="0">
                <a:solidFill>
                  <a:srgbClr val="FFFFFF"/>
                </a:solidFill>
                <a:latin typeface="Trebuchet MS"/>
                <a:cs typeface="Trebuchet MS"/>
              </a:rPr>
              <a:t> równowaga </a:t>
            </a: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mineralna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17175" y="2975135"/>
            <a:ext cx="1103630" cy="570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z="800" b="1" spc="-80" dirty="0">
                <a:solidFill>
                  <a:srgbClr val="FFFFFF"/>
                </a:solidFill>
                <a:latin typeface="Arial"/>
                <a:cs typeface="Arial"/>
              </a:rPr>
              <a:t>OKRES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PRZYDATNOŚCI</a:t>
            </a:r>
            <a:endParaRPr sz="800" dirty="0">
              <a:latin typeface="Arial"/>
              <a:cs typeface="Arial"/>
            </a:endParaRPr>
          </a:p>
          <a:p>
            <a:pPr marL="26034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FFFFF"/>
                </a:solidFill>
                <a:latin typeface="Trebuchet MS"/>
                <a:cs typeface="Trebuchet MS"/>
              </a:rPr>
              <a:t>24</a:t>
            </a:r>
            <a:r>
              <a:rPr sz="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miesiące</a:t>
            </a:r>
            <a:endParaRPr sz="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APLIKACJA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solidFill>
                  <a:srgbClr val="FFFFFF"/>
                </a:solidFill>
                <a:latin typeface="Trebuchet MS"/>
                <a:cs typeface="Trebuchet MS"/>
              </a:rPr>
              <a:t>Dolistna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9250" y="1733209"/>
            <a:ext cx="2590799" cy="1027204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Skład</a:t>
            </a: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Rozpuszczalna w wodzie miedź (Cu)*: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6,1% (80 g/L)</a:t>
            </a:r>
          </a:p>
          <a:p>
            <a:pPr marL="12700">
              <a:lnSpc>
                <a:spcPct val="100000"/>
              </a:lnSpc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Węgiel organiczny (C</a:t>
            </a:r>
            <a:r>
              <a:rPr lang="pl-PL" sz="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org):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6,9%</a:t>
            </a:r>
            <a:endParaRPr lang="pl-PL" sz="800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l-PL" sz="800" b="1" spc="-10" dirty="0">
                <a:solidFill>
                  <a:srgbClr val="FFFFFF"/>
                </a:solidFill>
                <a:latin typeface="Arial"/>
                <a:cs typeface="Arial"/>
              </a:rPr>
              <a:t>Siarka SO</a:t>
            </a:r>
            <a:r>
              <a:rPr lang="pl-PL" sz="800" b="1" spc="-10" baseline="-250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lang="pl-PL" sz="800" b="1" spc="-10" dirty="0">
                <a:solidFill>
                  <a:srgbClr val="FFFFFF"/>
                </a:solidFill>
                <a:latin typeface="Arial"/>
                <a:cs typeface="Arial"/>
              </a:rPr>
              <a:t> 98 g/L</a:t>
            </a:r>
          </a:p>
          <a:p>
            <a:pPr marL="12700" marR="1250315">
              <a:lnSpc>
                <a:spcPct val="100000"/>
              </a:lnSpc>
            </a:pPr>
            <a:r>
              <a:rPr lang="pl-PL" sz="800" b="1" spc="-10" dirty="0">
                <a:solidFill>
                  <a:srgbClr val="FFFFFF"/>
                </a:solidFill>
                <a:latin typeface="Arial"/>
                <a:cs typeface="Arial"/>
              </a:rPr>
              <a:t>Zawiera kompleks Cu  Gęstość: </a:t>
            </a:r>
            <a:r>
              <a:rPr lang="pl-PL" sz="800" spc="-10" dirty="0">
                <a:solidFill>
                  <a:srgbClr val="FFFFFF"/>
                </a:solidFill>
                <a:latin typeface="Arial"/>
                <a:cs typeface="Arial"/>
              </a:rPr>
              <a:t>1,29 – 1,33 </a:t>
            </a:r>
          </a:p>
          <a:p>
            <a:pPr marL="12700">
              <a:lnSpc>
                <a:spcPct val="100000"/>
              </a:lnSpc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pH 1%: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3,5 – 4,7</a:t>
            </a:r>
          </a:p>
        </p:txBody>
      </p:sp>
      <p:sp>
        <p:nvSpPr>
          <p:cNvPr id="27" name="object 27"/>
          <p:cNvSpPr/>
          <p:nvPr/>
        </p:nvSpPr>
        <p:spPr>
          <a:xfrm>
            <a:off x="-3809" y="5194300"/>
            <a:ext cx="7560309" cy="242570"/>
          </a:xfrm>
          <a:custGeom>
            <a:avLst/>
            <a:gdLst/>
            <a:ahLst/>
            <a:cxnLst/>
            <a:rect l="l" t="t" r="r" b="b"/>
            <a:pathLst>
              <a:path w="7560309" h="242570">
                <a:moveTo>
                  <a:pt x="7560005" y="0"/>
                </a:moveTo>
                <a:lnTo>
                  <a:pt x="7560005" y="242531"/>
                </a:lnTo>
                <a:lnTo>
                  <a:pt x="0" y="24253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0D9E9E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-3809" y="8547100"/>
            <a:ext cx="7560309" cy="242570"/>
          </a:xfrm>
          <a:custGeom>
            <a:avLst/>
            <a:gdLst/>
            <a:ahLst/>
            <a:cxnLst/>
            <a:rect l="l" t="t" r="r" b="b"/>
            <a:pathLst>
              <a:path w="7560309" h="242570">
                <a:moveTo>
                  <a:pt x="7560005" y="0"/>
                </a:moveTo>
                <a:lnTo>
                  <a:pt x="7560005" y="242531"/>
                </a:lnTo>
                <a:lnTo>
                  <a:pt x="0" y="242531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0D9E9E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0" y="166281"/>
            <a:ext cx="7246873" cy="1758169"/>
            <a:chOff x="0" y="166281"/>
            <a:chExt cx="7246873" cy="1758169"/>
          </a:xfrm>
        </p:grpSpPr>
        <p:sp>
          <p:nvSpPr>
            <p:cNvPr id="31" name="object 31"/>
            <p:cNvSpPr/>
            <p:nvPr/>
          </p:nvSpPr>
          <p:spPr>
            <a:xfrm>
              <a:off x="0" y="1924450"/>
              <a:ext cx="211454" cy="0"/>
            </a:xfrm>
            <a:custGeom>
              <a:avLst/>
              <a:gdLst/>
              <a:ahLst/>
              <a:cxnLst/>
              <a:rect l="l" t="t" r="r" b="b"/>
              <a:pathLst>
                <a:path w="211454">
                  <a:moveTo>
                    <a:pt x="0" y="0"/>
                  </a:moveTo>
                  <a:lnTo>
                    <a:pt x="211258" y="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947827" y="166281"/>
              <a:ext cx="98425" cy="164465"/>
            </a:xfrm>
            <a:custGeom>
              <a:avLst/>
              <a:gdLst/>
              <a:ahLst/>
              <a:cxnLst/>
              <a:rect l="l" t="t" r="r" b="b"/>
              <a:pathLst>
                <a:path w="98425" h="164465">
                  <a:moveTo>
                    <a:pt x="98412" y="0"/>
                  </a:moveTo>
                  <a:lnTo>
                    <a:pt x="0" y="0"/>
                  </a:lnTo>
                  <a:lnTo>
                    <a:pt x="0" y="164020"/>
                  </a:lnTo>
                  <a:lnTo>
                    <a:pt x="98412" y="164020"/>
                  </a:lnTo>
                  <a:lnTo>
                    <a:pt x="98412" y="0"/>
                  </a:lnTo>
                  <a:close/>
                </a:path>
              </a:pathLst>
            </a:custGeom>
            <a:solidFill>
              <a:srgbClr val="0073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048131" y="166281"/>
              <a:ext cx="98425" cy="164465"/>
            </a:xfrm>
            <a:custGeom>
              <a:avLst/>
              <a:gdLst/>
              <a:ahLst/>
              <a:cxnLst/>
              <a:rect l="l" t="t" r="r" b="b"/>
              <a:pathLst>
                <a:path w="98425" h="164465">
                  <a:moveTo>
                    <a:pt x="98412" y="0"/>
                  </a:moveTo>
                  <a:lnTo>
                    <a:pt x="0" y="0"/>
                  </a:lnTo>
                  <a:lnTo>
                    <a:pt x="0" y="164020"/>
                  </a:lnTo>
                  <a:lnTo>
                    <a:pt x="98412" y="164020"/>
                  </a:lnTo>
                  <a:lnTo>
                    <a:pt x="98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48448" y="166281"/>
              <a:ext cx="98425" cy="164465"/>
            </a:xfrm>
            <a:custGeom>
              <a:avLst/>
              <a:gdLst/>
              <a:ahLst/>
              <a:cxnLst/>
              <a:rect l="l" t="t" r="r" b="b"/>
              <a:pathLst>
                <a:path w="98425" h="164465">
                  <a:moveTo>
                    <a:pt x="98412" y="0"/>
                  </a:moveTo>
                  <a:lnTo>
                    <a:pt x="0" y="0"/>
                  </a:lnTo>
                  <a:lnTo>
                    <a:pt x="0" y="164020"/>
                  </a:lnTo>
                  <a:lnTo>
                    <a:pt x="98412" y="164020"/>
                  </a:lnTo>
                  <a:lnTo>
                    <a:pt x="98412" y="0"/>
                  </a:lnTo>
                  <a:close/>
                </a:path>
              </a:pathLst>
            </a:custGeom>
            <a:solidFill>
              <a:srgbClr val="C10B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96850" y="3822700"/>
            <a:ext cx="6986235" cy="6778779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88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SPECYFIKACJA PRODUKTU</a:t>
            </a:r>
          </a:p>
          <a:p>
            <a:pPr marL="19050" marR="28575">
              <a:lnSpc>
                <a:spcPts val="1200"/>
              </a:lnSpc>
              <a:spcBef>
                <a:spcPts val="855"/>
              </a:spcBef>
            </a:pP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GLUCONEN to skoncentrowany roztwór składników odżywczych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miedzi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i siarki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opracowany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w celu zapobiegania i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korygowania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100" spc="-10" dirty="0" err="1">
                <a:solidFill>
                  <a:schemeClr val="tx1"/>
                </a:solidFill>
                <a:latin typeface="Trebuchet MS"/>
                <a:cs typeface="Trebuchet MS"/>
              </a:rPr>
              <a:t>niedoborów</a:t>
            </a:r>
            <a:r>
              <a:rPr lang="pl-PL" sz="1100" spc="-10" dirty="0">
                <a:solidFill>
                  <a:srgbClr val="FF0000"/>
                </a:solidFill>
                <a:latin typeface="Trebuchet MS"/>
                <a:cs typeface="Trebuchet MS"/>
              </a:rPr>
              <a:t>. 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GLUCONEN gwarantuje wysoki poziom plonów i poprawia jakość produkcji.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Dostarcza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miedź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i siarkę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w wysoce stężonej postaci płynnej, w 100% rozpuszczalnej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i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o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wysokiej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czystości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.</a:t>
            </a:r>
            <a:r>
              <a:rPr sz="1100" spc="-10" dirty="0">
                <a:solidFill>
                  <a:srgbClr val="3C3C3B"/>
                </a:solidFill>
                <a:latin typeface="Trebuchet MS"/>
                <a:cs typeface="Trebuchet MS"/>
              </a:rPr>
              <a:t>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Połączenie miedzi i siarki ze złożoną matrycą organiczną na bazie kwasu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glukonowego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sprawia, że składniki są w pełni przyswajalne przez rośliny. Kwas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glukonowy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, naturalnie występujący w roślinach,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kompleksuje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jony metali, co czyni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Gluconen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skutecznym i bezpiecznym rozwiązaniem w rolnictwie</a:t>
            </a:r>
          </a:p>
          <a:p>
            <a:pPr marL="19050" marR="59690" algn="ctr">
              <a:lnSpc>
                <a:spcPts val="1200"/>
              </a:lnSpc>
            </a:pPr>
            <a:endParaRPr lang="pl-PL" sz="1100" spc="-10" dirty="0">
              <a:solidFill>
                <a:srgbClr val="3C3C3B"/>
              </a:solidFill>
              <a:latin typeface="Trebuchet MS"/>
              <a:cs typeface="Trebuchet MS"/>
            </a:endParaRPr>
          </a:p>
          <a:p>
            <a:pPr marL="19050" marR="59690" algn="ctr">
              <a:lnSpc>
                <a:spcPts val="1200"/>
              </a:lnSpc>
            </a:pPr>
            <a:r>
              <a:rPr lang="pl-PL" sz="1200" b="1" spc="-100" dirty="0">
                <a:solidFill>
                  <a:srgbClr val="FFFFFF"/>
                </a:solidFill>
                <a:latin typeface="Arial"/>
                <a:cs typeface="Arial"/>
              </a:rPr>
              <a:t>ZALETY STOSOWANIA</a:t>
            </a:r>
          </a:p>
          <a:p>
            <a:pPr marL="172720" indent="-171450" algn="l">
              <a:spcBef>
                <a:spcPts val="560"/>
              </a:spcBef>
              <a:buFont typeface="Arial" panose="020B0604020202020204" pitchFamily="34" charset="0"/>
              <a:buChar char="•"/>
            </a:pP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Skuteczna korekta niedoborów miedzi, które mogą powodować problemy we wzroście, słabą odporność na choroby i zaburzenia fizjologiczne.</a:t>
            </a:r>
          </a:p>
          <a:p>
            <a:pPr marL="190500" indent="-171450">
              <a:lnSpc>
                <a:spcPts val="1120"/>
              </a:lnSpc>
              <a:buFont typeface="Arial" panose="020B0604020202020204" pitchFamily="34" charset="0"/>
              <a:buChar char="•"/>
            </a:pP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Dolistne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stosowanie miedzi przyczynia się do poprawy odporności roślin na patogeny, lepsze zdrewnienie.</a:t>
            </a:r>
          </a:p>
          <a:p>
            <a:pPr marL="184150" indent="-171450">
              <a:lnSpc>
                <a:spcPts val="1200"/>
              </a:lnSpc>
              <a:buFont typeface="Arial" panose="020B0604020202020204" pitchFamily="34" charset="0"/>
              <a:buChar char="•"/>
              <a:tabLst>
                <a:tab pos="75565" algn="l"/>
              </a:tabLst>
            </a:pPr>
            <a:r>
              <a:rPr lang="pl-PL" sz="1100" b="1" spc="-10" dirty="0">
                <a:solidFill>
                  <a:srgbClr val="3C3C3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3C3C3B"/>
                </a:solidFill>
                <a:latin typeface="Arial"/>
                <a:cs typeface="Arial"/>
              </a:rPr>
              <a:t>Rola </a:t>
            </a:r>
            <a:r>
              <a:rPr sz="1100" b="1" spc="-10" dirty="0" err="1">
                <a:solidFill>
                  <a:srgbClr val="3C3C3B"/>
                </a:solidFill>
                <a:latin typeface="Arial"/>
                <a:cs typeface="Arial"/>
              </a:rPr>
              <a:t>enzymatyczna</a:t>
            </a:r>
            <a:r>
              <a:rPr sz="1100" b="1" spc="-10" dirty="0">
                <a:solidFill>
                  <a:srgbClr val="3C3C3B"/>
                </a:solidFill>
                <a:latin typeface="Arial"/>
                <a:cs typeface="Arial"/>
              </a:rPr>
              <a:t>: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Cu jest katalizatorem przemian enzymatycznych zaangażowanych w tolerancję na stres, wzrost i ochronę roślin.</a:t>
            </a:r>
          </a:p>
          <a:p>
            <a:pPr marL="184150" indent="-171450">
              <a:lnSpc>
                <a:spcPts val="1120"/>
              </a:lnSpc>
              <a:buFont typeface="Arial" panose="020B0604020202020204" pitchFamily="34" charset="0"/>
              <a:buChar char="•"/>
              <a:tabLst>
                <a:tab pos="75565" algn="l"/>
              </a:tabLst>
            </a:pPr>
            <a:r>
              <a:rPr lang="pl-PL" sz="1100" b="1" spc="-10" dirty="0">
                <a:solidFill>
                  <a:srgbClr val="3C3C3B"/>
                </a:solidFill>
                <a:latin typeface="Trebuchet MS"/>
                <a:cs typeface="Trebuchet MS"/>
              </a:rPr>
              <a:t>Udział w syntezie białek poprzez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swoją rolę w metabolizmie aminokwasów i wiązaniu azotu.</a:t>
            </a:r>
          </a:p>
          <a:p>
            <a:pPr marL="184150" indent="-171450">
              <a:lnSpc>
                <a:spcPts val="1200"/>
              </a:lnSpc>
              <a:buFont typeface="Arial" panose="020B0604020202020204" pitchFamily="34" charset="0"/>
              <a:buChar char="•"/>
              <a:tabLst>
                <a:tab pos="75565" algn="l"/>
              </a:tabLst>
            </a:pPr>
            <a:r>
              <a:rPr sz="1100" b="1" spc="-10" dirty="0" err="1">
                <a:solidFill>
                  <a:srgbClr val="3C3C3B"/>
                </a:solidFill>
                <a:latin typeface="Arial"/>
                <a:cs typeface="Arial"/>
              </a:rPr>
              <a:t>Synteza</a:t>
            </a:r>
            <a:r>
              <a:rPr sz="1100" b="1" spc="-10" dirty="0">
                <a:solidFill>
                  <a:srgbClr val="3C3C3B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3C3C3B"/>
                </a:solidFill>
                <a:latin typeface="Arial"/>
                <a:cs typeface="Arial"/>
              </a:rPr>
              <a:t>ligniny</a:t>
            </a:r>
            <a:r>
              <a:rPr sz="1100" b="1" spc="-10" dirty="0">
                <a:solidFill>
                  <a:srgbClr val="3C3C3B"/>
                </a:solidFill>
                <a:latin typeface="Arial"/>
                <a:cs typeface="Arial"/>
              </a:rPr>
              <a:t>: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Cu odgrywa kluczową rolę w polimeryzacji ligniny, głównego składnika ścian komórkowych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roślin</a:t>
            </a:r>
          </a:p>
          <a:p>
            <a:pPr marL="184150" marR="13335" indent="-171450">
              <a:lnSpc>
                <a:spcPts val="1200"/>
              </a:lnSpc>
              <a:spcBef>
                <a:spcPts val="80"/>
              </a:spcBef>
              <a:buFont typeface="Arial" panose="020B0604020202020204" pitchFamily="34" charset="0"/>
              <a:buChar char="•"/>
              <a:tabLst>
                <a:tab pos="72390" algn="l"/>
              </a:tabLst>
            </a:pPr>
            <a:r>
              <a:rPr sz="1100" b="1" spc="-10" dirty="0" err="1">
                <a:solidFill>
                  <a:srgbClr val="3C3C3B"/>
                </a:solidFill>
                <a:latin typeface="Arial"/>
                <a:cs typeface="Arial"/>
              </a:rPr>
              <a:t>Płodność</a:t>
            </a:r>
            <a:r>
              <a:rPr sz="1100" b="1" spc="-10" dirty="0">
                <a:solidFill>
                  <a:srgbClr val="3C3C3B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3C3C3B"/>
                </a:solidFill>
                <a:latin typeface="Arial"/>
                <a:cs typeface="Arial"/>
              </a:rPr>
              <a:t>kłosów</a:t>
            </a:r>
            <a:r>
              <a:rPr sz="1100" b="1" spc="-10" dirty="0">
                <a:solidFill>
                  <a:srgbClr val="3C3C3B"/>
                </a:solidFill>
                <a:latin typeface="Arial"/>
                <a:cs typeface="Arial"/>
              </a:rPr>
              <a:t>: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Cu bierze udział w rozwoju narządów rozrodczych roślin, w szczególności w tworzeniu kłosów i ziaren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zbóż</a:t>
            </a:r>
          </a:p>
          <a:p>
            <a:pPr marL="19050" marR="59690">
              <a:lnSpc>
                <a:spcPts val="1200"/>
              </a:lnSpc>
            </a:pP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Odpowiednie zaopatrzenie w miedź i siarkę pomaga zwiększyć </a:t>
            </a:r>
            <a:r>
              <a:rPr lang="pl-PL" sz="1100" spc="-10">
                <a:solidFill>
                  <a:srgbClr val="3C3C3B"/>
                </a:solidFill>
                <a:latin typeface="Trebuchet MS"/>
                <a:cs typeface="Trebuchet MS"/>
              </a:rPr>
              <a:t>zawartość cukrów w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korzeniach co jest kluczowe dla wydajności produkcji</a:t>
            </a:r>
          </a:p>
          <a:p>
            <a:pPr marL="12700" marR="13335">
              <a:lnSpc>
                <a:spcPts val="1200"/>
              </a:lnSpc>
              <a:spcBef>
                <a:spcPts val="80"/>
              </a:spcBef>
              <a:tabLst>
                <a:tab pos="72390" algn="l"/>
              </a:tabLst>
            </a:pPr>
            <a:r>
              <a:rPr lang="pl-PL" sz="1100" b="1" spc="-10" dirty="0">
                <a:solidFill>
                  <a:srgbClr val="3C3C3B"/>
                </a:solidFill>
                <a:latin typeface="Arial"/>
                <a:cs typeface="Arial"/>
              </a:rPr>
              <a:t>ZMNIEJSZA ZUŻYCIE ORAZ OGRANICZA UODPORNIENIE ROŚLIN NA FUNGICYDY.</a:t>
            </a:r>
          </a:p>
          <a:p>
            <a:pPr marL="12700" marR="13335">
              <a:lnSpc>
                <a:spcPts val="1200"/>
              </a:lnSpc>
              <a:spcBef>
                <a:spcPts val="80"/>
              </a:spcBef>
              <a:tabLst>
                <a:tab pos="72390" algn="l"/>
              </a:tabLst>
            </a:pPr>
            <a:r>
              <a:rPr lang="pl-PL" sz="1100" b="1" spc="-10" dirty="0">
                <a:solidFill>
                  <a:srgbClr val="3C3C3B"/>
                </a:solidFill>
                <a:latin typeface="Arial"/>
                <a:cs typeface="Arial"/>
              </a:rPr>
              <a:t>DZIAŁA W NISKICH I WYSOKICH TEMPERATURACH.</a:t>
            </a:r>
          </a:p>
          <a:p>
            <a:pPr marL="12700" marR="13335">
              <a:lnSpc>
                <a:spcPts val="1200"/>
              </a:lnSpc>
              <a:spcBef>
                <a:spcPts val="80"/>
              </a:spcBef>
              <a:tabLst>
                <a:tab pos="72390" algn="l"/>
              </a:tabLst>
            </a:pP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Niedobór miedzi może powodować:</a:t>
            </a:r>
          </a:p>
          <a:p>
            <a:pPr marL="85090" indent="-82550">
              <a:lnSpc>
                <a:spcPts val="1120"/>
              </a:lnSpc>
              <a:buSzPct val="95454"/>
              <a:buChar char="•"/>
              <a:tabLst>
                <a:tab pos="85090" algn="l"/>
              </a:tabLst>
            </a:pP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Sterylne kłosy ze względu na słabe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zapylenie</a:t>
            </a:r>
          </a:p>
          <a:p>
            <a:pPr marL="85090" indent="-82550">
              <a:lnSpc>
                <a:spcPts val="1200"/>
              </a:lnSpc>
              <a:buSzPct val="95454"/>
              <a:buChar char="•"/>
              <a:tabLst>
                <a:tab pos="85090" algn="l"/>
              </a:tabLst>
            </a:pP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Zmniejszone tworzenie się ziaren, bezpośrednio wpływające na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plon</a:t>
            </a:r>
          </a:p>
          <a:p>
            <a:pPr marL="12700" marR="217170" indent="-10160">
              <a:lnSpc>
                <a:spcPts val="1200"/>
              </a:lnSpc>
              <a:spcBef>
                <a:spcPts val="80"/>
              </a:spcBef>
              <a:buSzPct val="95454"/>
              <a:buChar char="•"/>
              <a:tabLst>
                <a:tab pos="85090" algn="l"/>
              </a:tabLst>
            </a:pP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	Zaburzony wzrost tkanki rozrodczej, szczególnie z powodu niewystarczającego zdrewnienia lub nieskompensowanego stresu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oksydacyjnego</a:t>
            </a:r>
          </a:p>
          <a:p>
            <a:pPr marL="19050" algn="ctr">
              <a:lnSpc>
                <a:spcPts val="1260"/>
              </a:lnSpc>
              <a:spcBef>
                <a:spcPts val="705"/>
              </a:spcBef>
            </a:pPr>
            <a:r>
              <a:rPr lang="pl-PL" sz="1100" b="1" spc="-75" dirty="0">
                <a:solidFill>
                  <a:srgbClr val="FFFFFF"/>
                </a:solidFill>
                <a:latin typeface="Arial"/>
                <a:cs typeface="Arial"/>
              </a:rPr>
              <a:t>CECHY</a:t>
            </a:r>
            <a:r>
              <a:rPr lang="pl-PL"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1100" b="1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pl-PL"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1100" b="1" spc="-95" dirty="0">
                <a:solidFill>
                  <a:srgbClr val="FFFFFF"/>
                </a:solidFill>
                <a:latin typeface="Arial"/>
                <a:cs typeface="Arial"/>
              </a:rPr>
              <a:t>ZALETY</a:t>
            </a:r>
            <a:r>
              <a:rPr lang="pl-PL"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1100" b="1" spc="-10" dirty="0" err="1">
                <a:solidFill>
                  <a:srgbClr val="FFFFFF"/>
                </a:solidFill>
                <a:latin typeface="Arial"/>
                <a:cs typeface="Arial"/>
              </a:rPr>
              <a:t>FORMULACJI</a:t>
            </a:r>
            <a:endParaRPr lang="pl-PL" sz="1100" b="1" spc="-10" dirty="0">
              <a:solidFill>
                <a:srgbClr val="3C3C3B"/>
              </a:solidFill>
              <a:latin typeface="Arial"/>
              <a:cs typeface="Arial"/>
            </a:endParaRPr>
          </a:p>
          <a:p>
            <a:pPr marL="19050">
              <a:lnSpc>
                <a:spcPts val="1260"/>
              </a:lnSpc>
              <a:spcBef>
                <a:spcPts val="705"/>
              </a:spcBef>
            </a:pPr>
            <a:r>
              <a:rPr lang="pl-PL" sz="1100" b="1" spc="-10" dirty="0">
                <a:solidFill>
                  <a:srgbClr val="3C3C3B"/>
                </a:solidFill>
                <a:latin typeface="Arial"/>
                <a:cs typeface="Arial"/>
              </a:rPr>
              <a:t>POŁĄCZENIE MIEDZI Z KOMPLEKSEM ORGANICZNYM</a:t>
            </a:r>
          </a:p>
          <a:p>
            <a:pPr marL="19050" marR="209550">
              <a:lnSpc>
                <a:spcPts val="1200"/>
              </a:lnSpc>
              <a:spcBef>
                <a:spcPts val="80"/>
              </a:spcBef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LEPSZA ASYMILACJA: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Miedź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kompleksowana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z kwasem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glukonowym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jest łatwo przyswajalna przez rośliny. Dzięki małemu rozmiarowi cząsteczek i wysokiej rozpuszczalności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miedź</a:t>
            </a:r>
            <a:r>
              <a:rPr lang="pl-PL" sz="1100" spc="-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skompleksowana z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glukonianem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jest skutecznie wchłaniana przez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tkankę liści</a:t>
            </a:r>
          </a:p>
          <a:p>
            <a:pPr marL="19050" marR="5080">
              <a:lnSpc>
                <a:spcPts val="1200"/>
              </a:lnSpc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BEZPIECZNE STOSOWANIE: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Unikalna formuła tego produktu gwarantuje maksymalne pobieranie dolistne, bez ryzyka fitotoksyczności, zapewniając wchłanianie składników odżywczych w czasie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krótszym niż 6 godzin</a:t>
            </a:r>
          </a:p>
          <a:p>
            <a:pPr marL="19050" marR="595630">
              <a:lnSpc>
                <a:spcPts val="1200"/>
              </a:lnSpc>
            </a:pPr>
            <a:r>
              <a:rPr lang="pl-PL" sz="1100" b="1" spc="-85" dirty="0">
                <a:solidFill>
                  <a:schemeClr val="tx1"/>
                </a:solidFill>
                <a:latin typeface="Arial"/>
                <a:cs typeface="Arial"/>
              </a:rPr>
              <a:t>JAKOŚĆ OPRYSKIU: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Kwas </a:t>
            </a:r>
            <a:r>
              <a:rPr lang="pl-PL" sz="1100" spc="-10" dirty="0" err="1">
                <a:solidFill>
                  <a:schemeClr val="tx1"/>
                </a:solidFill>
                <a:latin typeface="Trebuchet MS"/>
                <a:cs typeface="Trebuchet MS"/>
              </a:rPr>
              <a:t>glukonowy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 poprawia szybkość wchłaniania składników odżywczych 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poprzez swoje właściwości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chelatujące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 i </a:t>
            </a:r>
            <a:r>
              <a:rPr lang="pl-PL" sz="1100" spc="-10" dirty="0" err="1">
                <a:solidFill>
                  <a:srgbClr val="3C3C3B"/>
                </a:solidFill>
                <a:latin typeface="Trebuchet MS"/>
                <a:cs typeface="Trebuchet MS"/>
              </a:rPr>
              <a:t>adiuwantowe</a:t>
            </a:r>
            <a:r>
              <a:rPr lang="pl-PL" sz="1100" spc="-10" dirty="0">
                <a:solidFill>
                  <a:srgbClr val="3C3C3B"/>
                </a:solidFill>
                <a:latin typeface="Trebuchet MS"/>
                <a:cs typeface="Trebuchet MS"/>
              </a:rPr>
              <a:t>: szybkie wchłanianie, odporność na wymywanie, brak rekrystalizacji na </a:t>
            </a:r>
            <a:r>
              <a:rPr lang="pl-PL" sz="1100" spc="-10" dirty="0">
                <a:solidFill>
                  <a:schemeClr val="tx1"/>
                </a:solidFill>
                <a:latin typeface="Trebuchet MS"/>
                <a:cs typeface="Trebuchet MS"/>
              </a:rPr>
              <a:t>liściach</a:t>
            </a:r>
          </a:p>
          <a:p>
            <a:pPr marL="12700" marR="217170" indent="-10160">
              <a:lnSpc>
                <a:spcPts val="1200"/>
              </a:lnSpc>
              <a:spcBef>
                <a:spcPts val="80"/>
              </a:spcBef>
              <a:buSzPct val="95454"/>
              <a:tabLst>
                <a:tab pos="85090" algn="l"/>
              </a:tabLst>
            </a:pPr>
            <a:endParaRPr lang="pl-PL" sz="1100" spc="-10" dirty="0">
              <a:solidFill>
                <a:srgbClr val="3C3C3B"/>
              </a:solidFill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73050" y="1536700"/>
            <a:ext cx="72390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Produkt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wprowadzony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obrotu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w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Polsce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zgodnie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art. 5 ustawyz dnia 10 lipca 2007 r. o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nawozach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nawożeniu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oraz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 err="1">
                <a:solidFill>
                  <a:srgbClr val="FFFFFF"/>
                </a:solidFill>
                <a:latin typeface="Trebuchet MS"/>
                <a:cs typeface="Trebuchet MS"/>
              </a:rPr>
              <a:t>oparciu</a:t>
            </a:r>
            <a:r>
              <a:rPr lang="pl-PL"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o Rozporządzenie WE 2019/515.</a:t>
            </a:r>
          </a:p>
          <a:p>
            <a:pPr marL="12700">
              <a:lnSpc>
                <a:spcPct val="100000"/>
              </a:lnSpc>
            </a:pPr>
            <a:r>
              <a:rPr sz="800" b="1" spc="-30" dirty="0">
                <a:solidFill>
                  <a:srgbClr val="FFFFFF"/>
                </a:solidFill>
                <a:latin typeface="Trebuchet MS"/>
                <a:cs typeface="Trebuchet MS"/>
              </a:rPr>
              <a:t>Roztwór siarczanu miedzi z glukonianem.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4959693" y="107912"/>
            <a:ext cx="1988185" cy="288290"/>
          </a:xfrm>
          <a:prstGeom prst="rect">
            <a:avLst/>
          </a:prstGeom>
          <a:solidFill>
            <a:srgbClr val="1D1D1B">
              <a:alpha val="75000"/>
            </a:srgbClr>
          </a:solidFill>
        </p:spPr>
        <p:txBody>
          <a:bodyPr vert="horz" wrap="square" lIns="0" tIns="6731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30"/>
              </a:spcBef>
            </a:pPr>
            <a:r>
              <a:rPr sz="900" b="1" spc="-40" dirty="0">
                <a:solidFill>
                  <a:srgbClr val="FFFFFF"/>
                </a:solidFill>
                <a:latin typeface="Arial"/>
                <a:cs typeface="Arial"/>
              </a:rPr>
              <a:t>WYPRODUKOWANO</a:t>
            </a:r>
            <a:r>
              <a:rPr sz="9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60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9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FRANCJI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963" y="4764409"/>
            <a:ext cx="1926589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265" dirty="0">
                <a:solidFill>
                  <a:srgbClr val="019E9E"/>
                </a:solidFill>
                <a:latin typeface="Arial"/>
                <a:cs typeface="Arial"/>
              </a:rPr>
              <a:t>Sposób</a:t>
            </a:r>
            <a:r>
              <a:rPr sz="2600" b="1" spc="-345" dirty="0">
                <a:solidFill>
                  <a:srgbClr val="019E9E"/>
                </a:solidFill>
                <a:latin typeface="Arial"/>
                <a:cs typeface="Arial"/>
              </a:rPr>
              <a:t> </a:t>
            </a:r>
            <a:r>
              <a:rPr sz="2600" b="1" spc="-265" dirty="0">
                <a:solidFill>
                  <a:srgbClr val="019E9E"/>
                </a:solidFill>
                <a:latin typeface="Arial"/>
                <a:cs typeface="Arial"/>
              </a:rPr>
              <a:t>użycia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013554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8163" y="0"/>
                </a:lnTo>
                <a:lnTo>
                  <a:pt x="0" y="0"/>
                </a:lnTo>
              </a:path>
            </a:pathLst>
          </a:custGeom>
          <a:ln w="76200">
            <a:solidFill>
              <a:srgbClr val="019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273218"/>
            <a:ext cx="7560309" cy="274320"/>
          </a:xfrm>
          <a:custGeom>
            <a:avLst/>
            <a:gdLst/>
            <a:ahLst/>
            <a:cxnLst/>
            <a:rect l="l" t="t" r="r" b="b"/>
            <a:pathLst>
              <a:path w="7560309" h="274320">
                <a:moveTo>
                  <a:pt x="7560005" y="0"/>
                </a:moveTo>
                <a:lnTo>
                  <a:pt x="7560005" y="273812"/>
                </a:lnTo>
                <a:lnTo>
                  <a:pt x="0" y="273812"/>
                </a:lnTo>
                <a:lnTo>
                  <a:pt x="0" y="0"/>
                </a:lnTo>
                <a:lnTo>
                  <a:pt x="7560005" y="0"/>
                </a:lnTo>
                <a:close/>
              </a:path>
            </a:pathLst>
          </a:custGeom>
          <a:solidFill>
            <a:srgbClr val="0D9E9E">
              <a:alpha val="4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7799" y="5206510"/>
            <a:ext cx="6985651" cy="5374548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790"/>
              </a:spcBef>
            </a:pPr>
            <a:r>
              <a:rPr sz="1200" b="1" spc="-90" dirty="0">
                <a:solidFill>
                  <a:srgbClr val="FFFFFF"/>
                </a:solidFill>
                <a:latin typeface="Arial"/>
                <a:cs typeface="Arial"/>
              </a:rPr>
              <a:t>ZALECENIA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UPRAWOWE</a:t>
            </a:r>
            <a:endParaRPr sz="1200" dirty="0">
              <a:latin typeface="Arial"/>
              <a:cs typeface="Arial"/>
            </a:endParaRPr>
          </a:p>
          <a:p>
            <a:pPr marL="17145" marR="1369695" indent="-5715">
              <a:lnSpc>
                <a:spcPts val="1100"/>
              </a:lnSpc>
              <a:spcBef>
                <a:spcPts val="850"/>
              </a:spcBef>
              <a:buChar char="&gt;"/>
              <a:tabLst>
                <a:tab pos="104775" algn="l"/>
              </a:tabLst>
            </a:pPr>
            <a:r>
              <a:rPr sz="1100" b="1" spc="-114" dirty="0">
                <a:solidFill>
                  <a:srgbClr val="0D9E9E"/>
                </a:solidFill>
                <a:latin typeface="Arial"/>
                <a:cs typeface="Arial"/>
              </a:rPr>
              <a:t>	</a:t>
            </a: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Zboża</a:t>
            </a:r>
            <a:r>
              <a:rPr sz="1100" b="1" spc="-85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-</a:t>
            </a:r>
            <a:r>
              <a:rPr sz="1100" b="1" spc="-8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 1-2 L/ha, Okres stosowania: 1 do 2 aplikacji Jesienią od fazy 3 liści do końca wegetacji. Wiosna –od fazy startu wegetacji do </a:t>
            </a:r>
            <a:r>
              <a:rPr sz="1100" spc="-10" dirty="0" err="1">
                <a:solidFill>
                  <a:srgbClr val="1D1D1B"/>
                </a:solidFill>
                <a:latin typeface="Trebuchet MS"/>
                <a:cs typeface="Trebuchet MS"/>
              </a:rPr>
              <a:t>fazy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1100" spc="-10" dirty="0" err="1">
                <a:solidFill>
                  <a:schemeClr val="tx1"/>
                </a:solidFill>
                <a:latin typeface="Trebuchet MS"/>
                <a:cs typeface="Trebuchet MS"/>
              </a:rPr>
              <a:t>kwitnienia</a:t>
            </a:r>
            <a:endParaRPr sz="1100" spc="-10" dirty="0">
              <a:solidFill>
                <a:schemeClr val="tx1"/>
              </a:solidFill>
              <a:latin typeface="Trebuchet MS"/>
              <a:cs typeface="Trebuchet MS"/>
            </a:endParaRPr>
          </a:p>
          <a:p>
            <a:pPr marL="104775" indent="-93345">
              <a:lnSpc>
                <a:spcPts val="99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Rzepak oleisty - </a:t>
            </a:r>
            <a:r>
              <a:rPr sz="1100" spc="-10" dirty="0" err="1">
                <a:solidFill>
                  <a:srgbClr val="1D1D1B"/>
                </a:solidFill>
                <a:latin typeface="Trebuchet MS"/>
                <a:cs typeface="Trebuchet MS"/>
              </a:rPr>
              <a:t>Dawka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: 1 -1,5 L/ha - Czas: 1-2 aplikacji na dobrze rozwinięte liście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Kukurydza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 -</a:t>
            </a:r>
            <a:r>
              <a:rPr sz="1100" b="1" spc="-7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1 -1,5 L/ha - Czas: 1-2 aplikacji na dobrze rozwinięte liście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Ziemniaki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 -</a:t>
            </a:r>
            <a:r>
              <a:rPr sz="1100" b="1" spc="-7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1 -2 L/ha - Czas: 2-4 aplikacje na dobrze rozwinięte liście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Burak cukrowy 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-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1 -2 L/ha - Czas: 2-4 aplikacje na dobrze rozwinięte liście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Słonecznik</a:t>
            </a:r>
            <a:r>
              <a:rPr sz="1100" b="1" spc="-7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-</a:t>
            </a:r>
            <a:r>
              <a:rPr sz="1100" b="1" spc="-7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1 -1,5 L/ha - Czas: 1-2 aplikacji na dobrze rozwinięte liście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Warzywa (psiankowate, cebulowe, korzeniowe) - </a:t>
            </a:r>
            <a:r>
              <a:rPr sz="1100" spc="-10" dirty="0" err="1">
                <a:solidFill>
                  <a:srgbClr val="1D1D1B"/>
                </a:solidFill>
                <a:latin typeface="Trebuchet MS"/>
                <a:cs typeface="Trebuchet MS"/>
              </a:rPr>
              <a:t>Dawka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: 1 -2 L/ha - Czas: 2-4 aplikacje na dobrze rozwinięte liście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Warzywa dyniowate 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-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1-2 L/ha. Okres stosowania-2-4 aplikacje na zawiązane owoce w odstępie 10 dni</a:t>
            </a:r>
          </a:p>
          <a:p>
            <a:pPr marL="104775" indent="-9334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Winogrona</a:t>
            </a:r>
            <a:r>
              <a:rPr sz="1100" b="1" spc="-75" dirty="0">
                <a:solidFill>
                  <a:srgbClr val="0D9E9E"/>
                </a:solidFill>
                <a:latin typeface="Arial"/>
                <a:cs typeface="Arial"/>
              </a:rPr>
              <a:t> -</a:t>
            </a:r>
            <a:r>
              <a:rPr sz="1100" b="1" spc="-7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1 -2 L/ha - Czas: 6-7 aplikacji przed kwitnieniem aż do zawiązania owoców</a:t>
            </a:r>
          </a:p>
          <a:p>
            <a:pPr marL="17145" marR="36195" indent="-5715">
              <a:lnSpc>
                <a:spcPts val="1100"/>
              </a:lnSpc>
              <a:spcBef>
                <a:spcPts val="110"/>
              </a:spcBef>
              <a:buChar char="&gt;"/>
              <a:tabLst>
                <a:tab pos="104775" algn="l"/>
              </a:tabLst>
            </a:pPr>
            <a:r>
              <a:rPr sz="1100" b="1" spc="-130" dirty="0">
                <a:solidFill>
                  <a:srgbClr val="0D9E9E"/>
                </a:solidFill>
                <a:latin typeface="Arial"/>
                <a:cs typeface="Arial"/>
              </a:rPr>
              <a:t>	</a:t>
            </a: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Owoce pestkowe (brzoskwinia, morela, wiśnia, śliwa) -</a:t>
            </a:r>
            <a:r>
              <a:rPr sz="1100" b="1" spc="-8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2 L/ha - Czas: 2-3 aplikacje, Termin: od fazy przed kwitnieniem do fazy zawiązania owoców</a:t>
            </a:r>
          </a:p>
          <a:p>
            <a:pPr marL="17145" marR="448945" indent="-5715">
              <a:lnSpc>
                <a:spcPts val="1100"/>
              </a:lnSpc>
              <a:buChar char="&gt;"/>
              <a:tabLst>
                <a:tab pos="104775" algn="l"/>
              </a:tabLst>
            </a:pPr>
            <a:r>
              <a:rPr sz="1100" b="1" spc="-130" dirty="0">
                <a:solidFill>
                  <a:srgbClr val="0D9E9E"/>
                </a:solidFill>
                <a:latin typeface="Arial"/>
                <a:cs typeface="Arial"/>
              </a:rPr>
              <a:t>	</a:t>
            </a: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Owoce ziarnkowe (jabłka, gruszki, </a:t>
            </a:r>
            <a:r>
              <a:rPr lang="pl-PL" sz="1100" b="1" spc="-85" dirty="0" err="1">
                <a:solidFill>
                  <a:srgbClr val="0D9E9E"/>
                </a:solidFill>
                <a:latin typeface="Arial"/>
                <a:cs typeface="Arial"/>
              </a:rPr>
              <a:t>itp</a:t>
            </a: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) - </a:t>
            </a:r>
            <a:r>
              <a:rPr sz="1100" spc="-10" dirty="0" err="1">
                <a:solidFill>
                  <a:srgbClr val="1D1D1B"/>
                </a:solidFill>
                <a:latin typeface="Trebuchet MS"/>
                <a:cs typeface="Trebuchet MS"/>
              </a:rPr>
              <a:t>Dawka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: 2 L/ha – Czas: 2-3 aplikacje przed kwitnieniem do zawiązania owoców Nie traktować odmian jabłek i gruszek podatnych na rdzawienie</a:t>
            </a:r>
          </a:p>
          <a:p>
            <a:pPr marL="104775" indent="-93345">
              <a:lnSpc>
                <a:spcPts val="990"/>
              </a:lnSpc>
              <a:buChar char="&gt;"/>
              <a:tabLst>
                <a:tab pos="104775" algn="l"/>
              </a:tabLst>
            </a:pPr>
            <a:r>
              <a:rPr lang="pl-PL" sz="1100" b="1" spc="-85" dirty="0">
                <a:solidFill>
                  <a:srgbClr val="0D9E9E"/>
                </a:solidFill>
                <a:latin typeface="Arial"/>
                <a:cs typeface="Arial"/>
              </a:rPr>
              <a:t>Truskawki -</a:t>
            </a:r>
            <a:r>
              <a:rPr sz="1100" b="1" spc="-80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Dawka: 1 -2 L/ha</a:t>
            </a:r>
          </a:p>
          <a:p>
            <a:pPr marL="80645" indent="-63500">
              <a:lnSpc>
                <a:spcPts val="1100"/>
              </a:lnSpc>
              <a:buChar char="-"/>
              <a:tabLst>
                <a:tab pos="80645" algn="l"/>
              </a:tabLst>
            </a:pP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Rok sadzenia: 3 aplikacje od odnowienia wegetacji do spoczynku zimowego</a:t>
            </a:r>
          </a:p>
          <a:p>
            <a:pPr marL="80645" indent="-63500">
              <a:lnSpc>
                <a:spcPts val="1210"/>
              </a:lnSpc>
              <a:buChar char="-"/>
              <a:tabLst>
                <a:tab pos="80645" algn="l"/>
              </a:tabLst>
            </a:pP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Rok produkcji: 3-4 aplikacje od odnowienia wegetacji do </a:t>
            </a:r>
            <a:r>
              <a:rPr sz="1100" spc="-10" dirty="0" err="1">
                <a:solidFill>
                  <a:srgbClr val="1D1D1B"/>
                </a:solidFill>
                <a:latin typeface="Trebuchet MS"/>
                <a:cs typeface="Trebuchet MS"/>
              </a:rPr>
              <a:t>spoczynku</a:t>
            </a:r>
            <a:r>
              <a:rPr sz="1100" spc="-10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1100" spc="-10" dirty="0" err="1">
                <a:solidFill>
                  <a:srgbClr val="1D1D1B"/>
                </a:solidFill>
                <a:latin typeface="Trebuchet MS"/>
                <a:cs typeface="Trebuchet MS"/>
              </a:rPr>
              <a:t>zimowego</a:t>
            </a:r>
            <a:endParaRPr lang="pl-PL" sz="1100" spc="-10" dirty="0">
              <a:solidFill>
                <a:srgbClr val="1D1D1B"/>
              </a:solidFill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11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300" b="1" spc="-85" dirty="0">
                <a:solidFill>
                  <a:srgbClr val="0D9E9E"/>
                </a:solidFill>
                <a:latin typeface="Arial"/>
                <a:cs typeface="Arial"/>
              </a:rPr>
              <a:t>Instrukcje</a:t>
            </a:r>
            <a:r>
              <a:rPr sz="1300" b="1" spc="-5" dirty="0">
                <a:solidFill>
                  <a:srgbClr val="0D9E9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D9E9E"/>
                </a:solidFill>
                <a:latin typeface="Arial"/>
                <a:cs typeface="Arial"/>
              </a:rPr>
              <a:t>użytkowania</a:t>
            </a:r>
            <a:endParaRPr sz="1300" dirty="0">
              <a:latin typeface="Arial"/>
              <a:cs typeface="Arial"/>
            </a:endParaRPr>
          </a:p>
          <a:p>
            <a:pPr marL="12700" marR="5080" algn="just">
              <a:lnSpc>
                <a:spcPts val="1400"/>
              </a:lnSpc>
              <a:spcBef>
                <a:spcPts val="585"/>
              </a:spcBef>
            </a:pP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Aby uzyskać optymalną skuteczność, należy użyć wystarczającej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ilości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wody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w celu równomiernego rozprowadzenia na liściach. </a:t>
            </a:r>
            <a:r>
              <a:rPr lang="pl-PL" sz="1300" spc="-50" dirty="0">
                <a:solidFill>
                  <a:srgbClr val="0D9E9E"/>
                </a:solidFill>
                <a:latin typeface="Trebuchet MS"/>
                <a:cs typeface="Trebuchet MS"/>
              </a:rPr>
              <a:t>Stosować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najlepiej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w temperaturze od 6 do 25°C. Unikać stosowania podczas suszy,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mrozu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, deszczu lub gdy można spodziewać się takich warunków. Wstrząsnąć pojemnikiem w celu ujednorodnienia produktu.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Stopniowo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wlewa</a:t>
            </a:r>
            <a:r>
              <a:rPr lang="pl-PL" sz="1300" spc="-50" dirty="0">
                <a:solidFill>
                  <a:srgbClr val="0D9E9E"/>
                </a:solidFill>
                <a:latin typeface="Trebuchet MS"/>
                <a:cs typeface="Trebuchet MS"/>
              </a:rPr>
              <a:t>ć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produkt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przez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</a:t>
            </a:r>
            <a:r>
              <a:rPr lang="pl-PL"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rozwadniacz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, gdy zbiornik zostanie napełniony do połowy wodą i uruchomiony zostanie układ mieszania.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Opłu</a:t>
            </a:r>
            <a:r>
              <a:rPr lang="pl-PL"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kać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dwukrotnie opakowanie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i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wyczyść</a:t>
            </a:r>
            <a:r>
              <a:rPr lang="pl-PL"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ić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 cały sprzęt przed i po </a:t>
            </a:r>
            <a:r>
              <a:rPr sz="1300" spc="-50" dirty="0" err="1">
                <a:solidFill>
                  <a:srgbClr val="0D9E9E"/>
                </a:solidFill>
                <a:latin typeface="Trebuchet MS"/>
                <a:cs typeface="Trebuchet MS"/>
              </a:rPr>
              <a:t>użyciu</a:t>
            </a:r>
            <a:r>
              <a:rPr sz="1300" spc="-50" dirty="0">
                <a:solidFill>
                  <a:srgbClr val="0D9E9E"/>
                </a:solidFill>
                <a:latin typeface="Trebuchet MS"/>
                <a:cs typeface="Trebuchet MS"/>
              </a:rPr>
              <a:t>.</a:t>
            </a:r>
            <a:r>
              <a:rPr lang="pl-PL" sz="1300" spc="-50" dirty="0">
                <a:solidFill>
                  <a:srgbClr val="0D9E9E"/>
                </a:solidFill>
                <a:latin typeface="Trebuchet MS"/>
                <a:cs typeface="Trebuchet MS"/>
              </a:rPr>
              <a:t> Ciecz roboczą mieszać podczas całej aplikacji.</a:t>
            </a:r>
            <a:endParaRPr sz="1300" spc="-50" dirty="0">
              <a:solidFill>
                <a:srgbClr val="0D9E9E"/>
              </a:solidFill>
              <a:latin typeface="Trebuchet MS"/>
              <a:cs typeface="Trebuchet MS"/>
            </a:endParaRPr>
          </a:p>
          <a:p>
            <a:pPr marL="57785" algn="just">
              <a:lnSpc>
                <a:spcPts val="1210"/>
              </a:lnSpc>
              <a:spcBef>
                <a:spcPts val="1430"/>
              </a:spcBef>
            </a:pPr>
            <a:r>
              <a:rPr sz="1100" spc="-40" dirty="0">
                <a:solidFill>
                  <a:srgbClr val="FFFFFF"/>
                </a:solidFill>
                <a:latin typeface="Trebuchet MS"/>
                <a:cs typeface="Trebuchet MS"/>
              </a:rPr>
              <a:t>Producent:</a:t>
            </a:r>
            <a:r>
              <a:rPr sz="11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Trebuchet MS"/>
                <a:cs typeface="Trebuchet MS"/>
              </a:rPr>
              <a:t>AGRONUTRITION</a:t>
            </a:r>
            <a:endParaRPr sz="1100" dirty="0">
              <a:latin typeface="Trebuchet MS"/>
              <a:cs typeface="Trebuchet MS"/>
            </a:endParaRPr>
          </a:p>
          <a:p>
            <a:pPr marL="57785" marR="4386580">
              <a:lnSpc>
                <a:spcPts val="1100"/>
              </a:lnSpc>
              <a:spcBef>
                <a:spcPts val="110"/>
              </a:spcBef>
            </a:pPr>
            <a:r>
              <a:rPr sz="1100" spc="-45" dirty="0">
                <a:solidFill>
                  <a:srgbClr val="FFFFFF"/>
                </a:solidFill>
                <a:latin typeface="Trebuchet MS"/>
                <a:cs typeface="Trebuchet MS"/>
              </a:rPr>
              <a:t>Parc</a:t>
            </a:r>
            <a:r>
              <a:rPr sz="11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55" dirty="0">
                <a:solidFill>
                  <a:srgbClr val="FFFFFF"/>
                </a:solidFill>
                <a:latin typeface="Trebuchet MS"/>
                <a:cs typeface="Trebuchet MS"/>
              </a:rPr>
              <a:t>Activestre</a:t>
            </a:r>
            <a:r>
              <a:rPr sz="11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8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1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1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Trebuchet MS"/>
                <a:cs typeface="Trebuchet MS"/>
              </a:rPr>
              <a:t>avenue</a:t>
            </a:r>
            <a:r>
              <a:rPr sz="11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1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Trebuchet MS"/>
                <a:cs typeface="Trebuchet MS"/>
              </a:rPr>
              <a:t>l’Orchidée </a:t>
            </a:r>
            <a:r>
              <a:rPr sz="1100" spc="-25" dirty="0">
                <a:solidFill>
                  <a:srgbClr val="FFFFFF"/>
                </a:solidFill>
                <a:latin typeface="Trebuchet MS"/>
                <a:cs typeface="Trebuchet MS"/>
              </a:rPr>
              <a:t>31390</a:t>
            </a:r>
            <a:r>
              <a:rPr sz="11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FFFFFF"/>
                </a:solidFill>
                <a:latin typeface="Trebuchet MS"/>
                <a:cs typeface="Trebuchet MS"/>
              </a:rPr>
              <a:t>CARBONNE</a:t>
            </a:r>
            <a:r>
              <a:rPr sz="1100" spc="3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Trebuchet MS"/>
                <a:cs typeface="Trebuchet MS"/>
              </a:rPr>
              <a:t>France</a:t>
            </a:r>
            <a:endParaRPr sz="1100" dirty="0">
              <a:latin typeface="Trebuchet MS"/>
              <a:cs typeface="Trebuchet MS"/>
            </a:endParaRPr>
          </a:p>
          <a:p>
            <a:pPr marL="57785" algn="just">
              <a:lnSpc>
                <a:spcPts val="1100"/>
              </a:lnSpc>
            </a:pPr>
            <a:r>
              <a:rPr sz="1100" spc="-95" dirty="0">
                <a:solidFill>
                  <a:srgbClr val="FFFFFF"/>
                </a:solidFill>
                <a:latin typeface="Trebuchet MS"/>
                <a:cs typeface="Trebuchet MS"/>
              </a:rPr>
              <a:t>Tél</a:t>
            </a:r>
            <a:r>
              <a:rPr sz="11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155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r>
              <a:rPr sz="11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Trebuchet MS"/>
                <a:cs typeface="Trebuchet MS"/>
              </a:rPr>
              <a:t>+33</a:t>
            </a:r>
            <a:r>
              <a:rPr sz="11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Trebuchet MS"/>
                <a:cs typeface="Trebuchet MS"/>
              </a:rPr>
              <a:t>561</a:t>
            </a:r>
            <a:r>
              <a:rPr sz="11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FFFFFF"/>
                </a:solidFill>
                <a:latin typeface="Trebuchet MS"/>
                <a:cs typeface="Trebuchet MS"/>
              </a:rPr>
              <a:t>978</a:t>
            </a:r>
            <a:r>
              <a:rPr sz="11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65" dirty="0">
                <a:solidFill>
                  <a:srgbClr val="FFFFFF"/>
                </a:solidFill>
                <a:latin typeface="Trebuchet MS"/>
                <a:cs typeface="Trebuchet MS"/>
              </a:rPr>
              <a:t>500</a:t>
            </a:r>
            <a:r>
              <a:rPr sz="11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8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1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Trebuchet MS"/>
                <a:cs typeface="Trebuchet MS"/>
                <a:hlinkClick r:id="rId2"/>
              </a:rPr>
              <a:t>www.agronutrition.fr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188226"/>
            <a:ext cx="2376170" cy="2080260"/>
          </a:xfrm>
          <a:prstGeom prst="rect">
            <a:avLst/>
          </a:prstGeom>
          <a:solidFill>
            <a:srgbClr val="0D9E9E">
              <a:alpha val="47999"/>
            </a:srgbClr>
          </a:solidFill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endParaRPr sz="2100">
              <a:latin typeface="Times New Roman"/>
              <a:cs typeface="Times New Roman"/>
            </a:endParaRPr>
          </a:p>
          <a:p>
            <a:pPr marL="224790" marR="177800">
              <a:lnSpc>
                <a:spcPct val="100000"/>
              </a:lnSpc>
            </a:pPr>
            <a:r>
              <a:rPr sz="2100" b="1" spc="-150" dirty="0">
                <a:solidFill>
                  <a:srgbClr val="FFFFFF"/>
                </a:solidFill>
                <a:latin typeface="Arial"/>
                <a:cs typeface="Arial"/>
              </a:rPr>
              <a:t>ZASTOSOWANIE </a:t>
            </a:r>
            <a:r>
              <a:rPr sz="2100" b="1" spc="-8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1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40" dirty="0">
                <a:solidFill>
                  <a:srgbClr val="FFFFFF"/>
                </a:solidFill>
                <a:latin typeface="Arial"/>
                <a:cs typeface="Arial"/>
              </a:rPr>
              <a:t>PROGRAMIE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OCHRONY PSZENICY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2924" y="1657260"/>
            <a:ext cx="281818" cy="27402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99032" y="1395413"/>
            <a:ext cx="336388" cy="5419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98934" y="1103118"/>
            <a:ext cx="271471" cy="87688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91380" y="853450"/>
            <a:ext cx="198291" cy="112655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22006" y="816913"/>
            <a:ext cx="336388" cy="11630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09998" y="756018"/>
            <a:ext cx="229560" cy="122398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871796" y="1970298"/>
            <a:ext cx="4965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75" dirty="0">
                <a:solidFill>
                  <a:srgbClr val="1D1D1B"/>
                </a:solidFill>
                <a:latin typeface="Trebuchet MS"/>
                <a:cs typeface="Trebuchet MS"/>
              </a:rPr>
              <a:t>Krzewienie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06362" y="1970298"/>
            <a:ext cx="398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1D1D1B"/>
                </a:solidFill>
                <a:latin typeface="Trebuchet MS"/>
                <a:cs typeface="Trebuchet MS"/>
              </a:rPr>
              <a:t>BBCH</a:t>
            </a:r>
            <a:r>
              <a:rPr sz="900" spc="-85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900" spc="-100" dirty="0">
                <a:solidFill>
                  <a:srgbClr val="1D1D1B"/>
                </a:solidFill>
                <a:latin typeface="Trebuchet MS"/>
                <a:cs typeface="Trebuchet MS"/>
              </a:rPr>
              <a:t>31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29655" y="1970298"/>
            <a:ext cx="4241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1D1D1B"/>
                </a:solidFill>
                <a:latin typeface="Trebuchet MS"/>
                <a:cs typeface="Trebuchet MS"/>
              </a:rPr>
              <a:t>BBCH</a:t>
            </a:r>
            <a:r>
              <a:rPr sz="900" spc="-85" dirty="0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1D1D1B"/>
                </a:solidFill>
                <a:latin typeface="Trebuchet MS"/>
                <a:cs typeface="Trebuchet MS"/>
              </a:rPr>
              <a:t>32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02250" y="1993900"/>
            <a:ext cx="9568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1D1D1B"/>
                </a:solidFill>
                <a:latin typeface="Trebuchet MS"/>
                <a:cs typeface="Trebuchet MS"/>
              </a:rPr>
              <a:t>Wydłużanie łodygi</a:t>
            </a:r>
            <a:endParaRPr sz="900" spc="-30">
              <a:solidFill>
                <a:srgbClr val="1D1D1B"/>
              </a:solidFill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88471" y="275633"/>
            <a:ext cx="584979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45" dirty="0">
                <a:solidFill>
                  <a:srgbClr val="019E9E"/>
                </a:solidFill>
                <a:latin typeface="Arial"/>
                <a:cs typeface="Arial"/>
              </a:rPr>
              <a:t>1-2 L/ha</a:t>
            </a:r>
            <a:endParaRPr sz="1000" b="1" spc="-45">
              <a:solidFill>
                <a:srgbClr val="019E9E"/>
              </a:solidFill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620708" y="557729"/>
            <a:ext cx="957580" cy="224154"/>
            <a:chOff x="2620708" y="557729"/>
            <a:chExt cx="957580" cy="224154"/>
          </a:xfrm>
        </p:grpSpPr>
        <p:sp>
          <p:nvSpPr>
            <p:cNvPr id="19" name="object 19"/>
            <p:cNvSpPr/>
            <p:nvPr/>
          </p:nvSpPr>
          <p:spPr>
            <a:xfrm>
              <a:off x="2696112" y="669603"/>
              <a:ext cx="807085" cy="0"/>
            </a:xfrm>
            <a:custGeom>
              <a:avLst/>
              <a:gdLst/>
              <a:ahLst/>
              <a:cxnLst/>
              <a:rect l="l" t="t" r="r" b="b"/>
              <a:pathLst>
                <a:path w="807085">
                  <a:moveTo>
                    <a:pt x="0" y="0"/>
                  </a:moveTo>
                  <a:lnTo>
                    <a:pt x="806615" y="0"/>
                  </a:lnTo>
                </a:path>
              </a:pathLst>
            </a:custGeom>
            <a:ln w="50800">
              <a:solidFill>
                <a:srgbClr val="019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20708" y="557732"/>
              <a:ext cx="957580" cy="224154"/>
            </a:xfrm>
            <a:custGeom>
              <a:avLst/>
              <a:gdLst/>
              <a:ahLst/>
              <a:cxnLst/>
              <a:rect l="l" t="t" r="r" b="b"/>
              <a:pathLst>
                <a:path w="957579" h="224154">
                  <a:moveTo>
                    <a:pt x="120332" y="0"/>
                  </a:moveTo>
                  <a:lnTo>
                    <a:pt x="0" y="111874"/>
                  </a:lnTo>
                  <a:lnTo>
                    <a:pt x="120332" y="223748"/>
                  </a:lnTo>
                  <a:lnTo>
                    <a:pt x="120332" y="0"/>
                  </a:lnTo>
                  <a:close/>
                </a:path>
                <a:path w="957579" h="224154">
                  <a:moveTo>
                    <a:pt x="957414" y="111874"/>
                  </a:moveTo>
                  <a:lnTo>
                    <a:pt x="837082" y="0"/>
                  </a:lnTo>
                  <a:lnTo>
                    <a:pt x="837082" y="223748"/>
                  </a:lnTo>
                  <a:lnTo>
                    <a:pt x="957414" y="111874"/>
                  </a:lnTo>
                  <a:close/>
                </a:path>
              </a:pathLst>
            </a:custGeom>
            <a:solidFill>
              <a:srgbClr val="01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753352" y="275633"/>
            <a:ext cx="1996698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>
              <a:lnSpc>
                <a:spcPts val="1150"/>
              </a:lnSpc>
              <a:spcBef>
                <a:spcPts val="100"/>
              </a:spcBef>
            </a:pPr>
            <a:r>
              <a:rPr sz="1000" b="1" spc="-45" dirty="0">
                <a:solidFill>
                  <a:srgbClr val="019E9E"/>
                </a:solidFill>
                <a:latin typeface="Arial"/>
                <a:cs typeface="Arial"/>
              </a:rPr>
              <a:t>0,5 - 1 L/ha z ostatnim fungicydem</a:t>
            </a:r>
            <a:endParaRPr sz="1000" b="1" spc="-45">
              <a:solidFill>
                <a:srgbClr val="019E9E"/>
              </a:solidFill>
              <a:latin typeface="Arial"/>
              <a:cs typeface="Arial"/>
            </a:endParaRPr>
          </a:p>
          <a:p>
            <a:pPr marL="12700">
              <a:lnSpc>
                <a:spcPts val="1030"/>
              </a:lnSpc>
            </a:pPr>
            <a:r>
              <a:rPr sz="900" spc="-65" dirty="0">
                <a:solidFill>
                  <a:srgbClr val="019E9E"/>
                </a:solidFill>
                <a:latin typeface="Trebuchet MS"/>
                <a:cs typeface="Trebuchet MS"/>
              </a:rPr>
              <a:t>Wzmocnienie rośliny i poprawa zapylenia</a:t>
            </a:r>
            <a:endParaRPr sz="900" spc="-65">
              <a:solidFill>
                <a:srgbClr val="019E9E"/>
              </a:solidFill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184540" y="557729"/>
            <a:ext cx="957580" cy="224154"/>
            <a:chOff x="5184540" y="557729"/>
            <a:chExt cx="957580" cy="224154"/>
          </a:xfrm>
        </p:grpSpPr>
        <p:sp>
          <p:nvSpPr>
            <p:cNvPr id="23" name="object 23"/>
            <p:cNvSpPr/>
            <p:nvPr/>
          </p:nvSpPr>
          <p:spPr>
            <a:xfrm>
              <a:off x="5259943" y="669603"/>
              <a:ext cx="807085" cy="0"/>
            </a:xfrm>
            <a:custGeom>
              <a:avLst/>
              <a:gdLst/>
              <a:ahLst/>
              <a:cxnLst/>
              <a:rect l="l" t="t" r="r" b="b"/>
              <a:pathLst>
                <a:path w="807085">
                  <a:moveTo>
                    <a:pt x="0" y="0"/>
                  </a:moveTo>
                  <a:lnTo>
                    <a:pt x="806615" y="0"/>
                  </a:lnTo>
                </a:path>
              </a:pathLst>
            </a:custGeom>
            <a:ln w="50800">
              <a:solidFill>
                <a:srgbClr val="019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84534" y="557732"/>
              <a:ext cx="957580" cy="224154"/>
            </a:xfrm>
            <a:custGeom>
              <a:avLst/>
              <a:gdLst/>
              <a:ahLst/>
              <a:cxnLst/>
              <a:rect l="l" t="t" r="r" b="b"/>
              <a:pathLst>
                <a:path w="957579" h="224154">
                  <a:moveTo>
                    <a:pt x="120332" y="0"/>
                  </a:moveTo>
                  <a:lnTo>
                    <a:pt x="0" y="111874"/>
                  </a:lnTo>
                  <a:lnTo>
                    <a:pt x="120332" y="223748"/>
                  </a:lnTo>
                  <a:lnTo>
                    <a:pt x="120332" y="0"/>
                  </a:lnTo>
                  <a:close/>
                </a:path>
                <a:path w="957579" h="224154">
                  <a:moveTo>
                    <a:pt x="957414" y="111874"/>
                  </a:moveTo>
                  <a:lnTo>
                    <a:pt x="837082" y="0"/>
                  </a:lnTo>
                  <a:lnTo>
                    <a:pt x="837082" y="223748"/>
                  </a:lnTo>
                  <a:lnTo>
                    <a:pt x="957414" y="111874"/>
                  </a:lnTo>
                  <a:close/>
                </a:path>
              </a:pathLst>
            </a:custGeom>
            <a:solidFill>
              <a:srgbClr val="01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0" y="2483231"/>
            <a:ext cx="2376170" cy="2080260"/>
          </a:xfrm>
          <a:prstGeom prst="rect">
            <a:avLst/>
          </a:prstGeom>
          <a:solidFill>
            <a:srgbClr val="0D9E9E">
              <a:alpha val="47999"/>
            </a:srgbClr>
          </a:solidFill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endParaRPr sz="2100">
              <a:latin typeface="Times New Roman"/>
              <a:cs typeface="Times New Roman"/>
            </a:endParaRPr>
          </a:p>
          <a:p>
            <a:pPr marL="224790" marR="177800">
              <a:lnSpc>
                <a:spcPct val="100000"/>
              </a:lnSpc>
            </a:pPr>
            <a:r>
              <a:rPr sz="2100" b="1" spc="-150" dirty="0">
                <a:solidFill>
                  <a:srgbClr val="FFFFFF"/>
                </a:solidFill>
                <a:latin typeface="Arial"/>
                <a:cs typeface="Arial"/>
              </a:rPr>
              <a:t>ZASTOSOWANIE </a:t>
            </a:r>
            <a:r>
              <a:rPr sz="2100" b="1" spc="-8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1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40" dirty="0">
                <a:solidFill>
                  <a:srgbClr val="FFFFFF"/>
                </a:solidFill>
                <a:latin typeface="Arial"/>
                <a:cs typeface="Arial"/>
              </a:rPr>
              <a:t>PROGRAMIE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OCHRONY </a:t>
            </a:r>
            <a:r>
              <a:rPr sz="2100" b="1" spc="-25" dirty="0">
                <a:solidFill>
                  <a:srgbClr val="FFFFFF"/>
                </a:solidFill>
                <a:latin typeface="Arial"/>
                <a:cs typeface="Arial"/>
              </a:rPr>
              <a:t>WINOROŚLI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86596" y="3378441"/>
            <a:ext cx="467093" cy="70396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2406650" y="4279900"/>
            <a:ext cx="1776306" cy="29277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72390" marR="5080" indent="-60325">
              <a:lnSpc>
                <a:spcPct val="101899"/>
              </a:lnSpc>
              <a:spcBef>
                <a:spcPts val="80"/>
              </a:spcBef>
              <a:tabLst>
                <a:tab pos="835025" algn="l"/>
                <a:tab pos="869950" algn="l"/>
              </a:tabLst>
            </a:pPr>
            <a:r>
              <a:rPr sz="900" spc="-10" dirty="0">
                <a:solidFill>
                  <a:srgbClr val="1D1D1B"/>
                </a:solidFill>
                <a:latin typeface="Trebuchet MS"/>
                <a:cs typeface="Trebuchet MS"/>
              </a:rPr>
              <a:t>Rozwinięte liście		Kwiatostany w 3-4 do 9-tego	pełni rozwinięte</a:t>
            </a:r>
            <a:endParaRPr sz="900" spc="-10">
              <a:solidFill>
                <a:srgbClr val="1D1D1B"/>
              </a:solidFill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3050" y="4279900"/>
            <a:ext cx="1524000" cy="29277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81280">
              <a:lnSpc>
                <a:spcPct val="101899"/>
              </a:lnSpc>
              <a:spcBef>
                <a:spcPts val="80"/>
              </a:spcBef>
              <a:tabLst>
                <a:tab pos="573405" algn="l"/>
                <a:tab pos="666115" algn="l"/>
              </a:tabLst>
            </a:pPr>
            <a:r>
              <a:rPr sz="900" spc="-10" dirty="0">
                <a:solidFill>
                  <a:srgbClr val="1D1D1B"/>
                </a:solidFill>
                <a:latin typeface="Trebuchet MS"/>
                <a:cs typeface="Trebuchet MS"/>
              </a:rPr>
              <a:t>Pełnia	Owoce wielkości kwitnienia		śrutu grochu</a:t>
            </a:r>
            <a:endParaRPr sz="900" spc="-10">
              <a:solidFill>
                <a:srgbClr val="1D1D1B"/>
              </a:solidFill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71317" y="2541442"/>
            <a:ext cx="489584" cy="30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50"/>
              </a:lnSpc>
              <a:spcBef>
                <a:spcPts val="100"/>
              </a:spcBef>
            </a:pPr>
            <a:r>
              <a:rPr sz="1000" b="1" spc="-45" dirty="0">
                <a:solidFill>
                  <a:srgbClr val="019E9E"/>
                </a:solidFill>
                <a:latin typeface="Arial"/>
                <a:cs typeface="Arial"/>
              </a:rPr>
              <a:t>1 L/ha</a:t>
            </a:r>
            <a:endParaRPr sz="1000" b="1" spc="-45">
              <a:solidFill>
                <a:srgbClr val="019E9E"/>
              </a:solidFill>
              <a:latin typeface="Arial"/>
              <a:cs typeface="Arial"/>
            </a:endParaRPr>
          </a:p>
          <a:p>
            <a:pPr algn="ctr">
              <a:lnSpc>
                <a:spcPts val="1030"/>
              </a:lnSpc>
            </a:pPr>
            <a:r>
              <a:rPr sz="900" spc="-65" dirty="0">
                <a:solidFill>
                  <a:srgbClr val="019E9E"/>
                </a:solidFill>
                <a:latin typeface="Trebuchet MS"/>
                <a:cs typeface="Trebuchet MS"/>
              </a:rPr>
              <a:t>2 aplikacje</a:t>
            </a:r>
          </a:p>
        </p:txBody>
      </p:sp>
      <p:grpSp>
        <p:nvGrpSpPr>
          <p:cNvPr id="30" name="object 30"/>
          <p:cNvGrpSpPr/>
          <p:nvPr/>
        </p:nvGrpSpPr>
        <p:grpSpPr>
          <a:xfrm>
            <a:off x="3340709" y="2823539"/>
            <a:ext cx="957580" cy="224154"/>
            <a:chOff x="3340709" y="2823539"/>
            <a:chExt cx="957580" cy="224154"/>
          </a:xfrm>
        </p:grpSpPr>
        <p:sp>
          <p:nvSpPr>
            <p:cNvPr id="31" name="object 31"/>
            <p:cNvSpPr/>
            <p:nvPr/>
          </p:nvSpPr>
          <p:spPr>
            <a:xfrm>
              <a:off x="3416112" y="2935413"/>
              <a:ext cx="807085" cy="0"/>
            </a:xfrm>
            <a:custGeom>
              <a:avLst/>
              <a:gdLst/>
              <a:ahLst/>
              <a:cxnLst/>
              <a:rect l="l" t="t" r="r" b="b"/>
              <a:pathLst>
                <a:path w="807085">
                  <a:moveTo>
                    <a:pt x="0" y="0"/>
                  </a:moveTo>
                  <a:lnTo>
                    <a:pt x="806615" y="0"/>
                  </a:lnTo>
                </a:path>
              </a:pathLst>
            </a:custGeom>
            <a:ln w="50800">
              <a:solidFill>
                <a:srgbClr val="019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40709" y="2823539"/>
              <a:ext cx="957580" cy="224154"/>
            </a:xfrm>
            <a:custGeom>
              <a:avLst/>
              <a:gdLst/>
              <a:ahLst/>
              <a:cxnLst/>
              <a:rect l="l" t="t" r="r" b="b"/>
              <a:pathLst>
                <a:path w="957579" h="224155">
                  <a:moveTo>
                    <a:pt x="120332" y="0"/>
                  </a:moveTo>
                  <a:lnTo>
                    <a:pt x="0" y="111874"/>
                  </a:lnTo>
                  <a:lnTo>
                    <a:pt x="120332" y="223748"/>
                  </a:lnTo>
                  <a:lnTo>
                    <a:pt x="120332" y="0"/>
                  </a:lnTo>
                  <a:close/>
                </a:path>
                <a:path w="957579" h="224155">
                  <a:moveTo>
                    <a:pt x="957414" y="111874"/>
                  </a:moveTo>
                  <a:lnTo>
                    <a:pt x="837082" y="0"/>
                  </a:lnTo>
                  <a:lnTo>
                    <a:pt x="837082" y="223748"/>
                  </a:lnTo>
                  <a:lnTo>
                    <a:pt x="957414" y="111874"/>
                  </a:lnTo>
                  <a:close/>
                </a:path>
              </a:pathLst>
            </a:custGeom>
            <a:solidFill>
              <a:srgbClr val="01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868607" y="2541442"/>
            <a:ext cx="570230" cy="30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50"/>
              </a:lnSpc>
              <a:spcBef>
                <a:spcPts val="100"/>
              </a:spcBef>
            </a:pPr>
            <a:r>
              <a:rPr sz="1000" b="1" spc="-45" dirty="0">
                <a:solidFill>
                  <a:srgbClr val="019E9E"/>
                </a:solidFill>
                <a:latin typeface="Arial"/>
                <a:cs typeface="Arial"/>
              </a:rPr>
              <a:t>1-2 L/ha</a:t>
            </a:r>
            <a:endParaRPr sz="1000" b="1" spc="-45">
              <a:solidFill>
                <a:srgbClr val="019E9E"/>
              </a:solidFill>
              <a:latin typeface="Arial"/>
              <a:cs typeface="Arial"/>
            </a:endParaRPr>
          </a:p>
          <a:p>
            <a:pPr algn="ctr">
              <a:lnSpc>
                <a:spcPts val="1030"/>
              </a:lnSpc>
            </a:pPr>
            <a:r>
              <a:rPr sz="900" spc="-65" dirty="0">
                <a:solidFill>
                  <a:srgbClr val="019E9E"/>
                </a:solidFill>
                <a:latin typeface="Trebuchet MS"/>
                <a:cs typeface="Trebuchet MS"/>
              </a:rPr>
              <a:t>3-4 aplikacje</a:t>
            </a:r>
            <a:endParaRPr sz="900" spc="-65">
              <a:solidFill>
                <a:srgbClr val="019E9E"/>
              </a:solidFill>
              <a:latin typeface="Trebuchet MS"/>
              <a:cs typeface="Trebuchet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374540" y="2823539"/>
            <a:ext cx="1587500" cy="224154"/>
            <a:chOff x="4374540" y="2823539"/>
            <a:chExt cx="1587500" cy="224154"/>
          </a:xfrm>
        </p:grpSpPr>
        <p:sp>
          <p:nvSpPr>
            <p:cNvPr id="35" name="object 35"/>
            <p:cNvSpPr/>
            <p:nvPr/>
          </p:nvSpPr>
          <p:spPr>
            <a:xfrm>
              <a:off x="4449942" y="2935413"/>
              <a:ext cx="1436370" cy="0"/>
            </a:xfrm>
            <a:custGeom>
              <a:avLst/>
              <a:gdLst/>
              <a:ahLst/>
              <a:cxnLst/>
              <a:rect l="l" t="t" r="r" b="b"/>
              <a:pathLst>
                <a:path w="1436370">
                  <a:moveTo>
                    <a:pt x="0" y="0"/>
                  </a:moveTo>
                  <a:lnTo>
                    <a:pt x="1436255" y="0"/>
                  </a:lnTo>
                </a:path>
              </a:pathLst>
            </a:custGeom>
            <a:ln w="50800">
              <a:solidFill>
                <a:srgbClr val="019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374540" y="2823539"/>
              <a:ext cx="1587500" cy="224154"/>
            </a:xfrm>
            <a:custGeom>
              <a:avLst/>
              <a:gdLst/>
              <a:ahLst/>
              <a:cxnLst/>
              <a:rect l="l" t="t" r="r" b="b"/>
              <a:pathLst>
                <a:path w="1587500" h="224155">
                  <a:moveTo>
                    <a:pt x="120332" y="0"/>
                  </a:moveTo>
                  <a:lnTo>
                    <a:pt x="0" y="111874"/>
                  </a:lnTo>
                  <a:lnTo>
                    <a:pt x="120332" y="223748"/>
                  </a:lnTo>
                  <a:lnTo>
                    <a:pt x="120332" y="0"/>
                  </a:lnTo>
                  <a:close/>
                </a:path>
                <a:path w="1587500" h="224155">
                  <a:moveTo>
                    <a:pt x="1587055" y="111874"/>
                  </a:moveTo>
                  <a:lnTo>
                    <a:pt x="1466723" y="0"/>
                  </a:lnTo>
                  <a:lnTo>
                    <a:pt x="1466723" y="223748"/>
                  </a:lnTo>
                  <a:lnTo>
                    <a:pt x="1587055" y="111874"/>
                  </a:lnTo>
                  <a:close/>
                </a:path>
              </a:pathLst>
            </a:custGeom>
            <a:solidFill>
              <a:srgbClr val="01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530850" y="4279900"/>
            <a:ext cx="1295400" cy="29277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47955" marR="5080" indent="-135890">
              <a:lnSpc>
                <a:spcPct val="101899"/>
              </a:lnSpc>
              <a:spcBef>
                <a:spcPts val="80"/>
              </a:spcBef>
              <a:tabLst>
                <a:tab pos="630555" algn="l"/>
                <a:tab pos="786765" algn="l"/>
              </a:tabLst>
            </a:pPr>
            <a:r>
              <a:rPr sz="900" spc="-10" dirty="0">
                <a:solidFill>
                  <a:srgbClr val="1D1D1B"/>
                </a:solidFill>
                <a:latin typeface="Trebuchet MS"/>
                <a:cs typeface="Trebuchet MS"/>
              </a:rPr>
              <a:t>Zamykanie	Wybarwienie gron		jagód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826250" y="4279900"/>
            <a:ext cx="609600" cy="29277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0325" marR="5080" indent="-48260">
              <a:lnSpc>
                <a:spcPct val="101899"/>
              </a:lnSpc>
              <a:spcBef>
                <a:spcPts val="80"/>
              </a:spcBef>
            </a:pPr>
            <a:r>
              <a:rPr sz="900" spc="-10" dirty="0">
                <a:solidFill>
                  <a:srgbClr val="1D1D1B"/>
                </a:solidFill>
                <a:latin typeface="Trebuchet MS"/>
                <a:cs typeface="Trebuchet MS"/>
              </a:rPr>
              <a:t>Dojrzałość zbiorcza</a:t>
            </a:r>
            <a:endParaRPr sz="900" spc="-10">
              <a:solidFill>
                <a:srgbClr val="1D1D1B"/>
              </a:solidFill>
              <a:latin typeface="Trebuchet MS"/>
              <a:cs typeface="Trebuchet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231388" y="3160788"/>
            <a:ext cx="2918460" cy="1066800"/>
            <a:chOff x="3231388" y="3160788"/>
            <a:chExt cx="2918460" cy="1066800"/>
          </a:xfrm>
        </p:grpSpPr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4794" y="3369431"/>
              <a:ext cx="1044003" cy="75730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04078" y="3355162"/>
              <a:ext cx="645172" cy="68205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31388" y="3160788"/>
              <a:ext cx="1294980" cy="1066565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6251397" y="3342602"/>
            <a:ext cx="1080135" cy="711200"/>
            <a:chOff x="6251397" y="3342602"/>
            <a:chExt cx="1080135" cy="711200"/>
          </a:xfrm>
        </p:grpSpPr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38200" y="3342602"/>
              <a:ext cx="493191" cy="71097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51397" y="3356280"/>
              <a:ext cx="543090" cy="683615"/>
            </a:xfrm>
            <a:prstGeom prst="rect">
              <a:avLst/>
            </a:prstGeom>
          </p:spPr>
        </p:pic>
      </p:grpSp>
      <p:grpSp>
        <p:nvGrpSpPr>
          <p:cNvPr id="46" name="object 3"/>
          <p:cNvGrpSpPr/>
          <p:nvPr/>
        </p:nvGrpSpPr>
        <p:grpSpPr>
          <a:xfrm>
            <a:off x="4921250" y="9994900"/>
            <a:ext cx="1981200" cy="549275"/>
            <a:chOff x="228074" y="9798020"/>
            <a:chExt cx="2395855" cy="714375"/>
          </a:xfrm>
        </p:grpSpPr>
        <p:sp>
          <p:nvSpPr>
            <p:cNvPr id="47" name="object 4"/>
            <p:cNvSpPr/>
            <p:nvPr/>
          </p:nvSpPr>
          <p:spPr>
            <a:xfrm>
              <a:off x="228074" y="9798020"/>
              <a:ext cx="2395855" cy="714375"/>
            </a:xfrm>
            <a:custGeom>
              <a:avLst/>
              <a:gdLst/>
              <a:ahLst/>
              <a:cxnLst/>
              <a:rect l="l" t="t" r="r" b="b"/>
              <a:pathLst>
                <a:path w="2395855" h="714375">
                  <a:moveTo>
                    <a:pt x="1602773" y="451574"/>
                  </a:moveTo>
                  <a:lnTo>
                    <a:pt x="1480959" y="451574"/>
                  </a:lnTo>
                  <a:lnTo>
                    <a:pt x="1478962" y="469123"/>
                  </a:lnTo>
                  <a:lnTo>
                    <a:pt x="1475916" y="482948"/>
                  </a:lnTo>
                  <a:lnTo>
                    <a:pt x="1459750" y="518592"/>
                  </a:lnTo>
                  <a:lnTo>
                    <a:pt x="1379854" y="600868"/>
                  </a:lnTo>
                  <a:lnTo>
                    <a:pt x="1300008" y="646819"/>
                  </a:lnTo>
                  <a:lnTo>
                    <a:pt x="1238610" y="666798"/>
                  </a:lnTo>
                  <a:lnTo>
                    <a:pt x="1214056" y="671157"/>
                  </a:lnTo>
                  <a:lnTo>
                    <a:pt x="1211872" y="713981"/>
                  </a:lnTo>
                  <a:lnTo>
                    <a:pt x="1293940" y="685888"/>
                  </a:lnTo>
                  <a:lnTo>
                    <a:pt x="1345972" y="660824"/>
                  </a:lnTo>
                  <a:lnTo>
                    <a:pt x="1390178" y="624661"/>
                  </a:lnTo>
                  <a:lnTo>
                    <a:pt x="1448765" y="563270"/>
                  </a:lnTo>
                  <a:lnTo>
                    <a:pt x="1451641" y="560397"/>
                  </a:lnTo>
                  <a:lnTo>
                    <a:pt x="1464097" y="549913"/>
                  </a:lnTo>
                  <a:lnTo>
                    <a:pt x="1495892" y="526027"/>
                  </a:lnTo>
                  <a:lnTo>
                    <a:pt x="1556789" y="482948"/>
                  </a:lnTo>
                  <a:lnTo>
                    <a:pt x="1602773" y="451574"/>
                  </a:lnTo>
                  <a:close/>
                </a:path>
                <a:path w="2395855" h="714375">
                  <a:moveTo>
                    <a:pt x="2116855" y="415950"/>
                  </a:moveTo>
                  <a:lnTo>
                    <a:pt x="1697863" y="415950"/>
                  </a:lnTo>
                  <a:lnTo>
                    <a:pt x="1603965" y="465818"/>
                  </a:lnTo>
                  <a:lnTo>
                    <a:pt x="1540346" y="509083"/>
                  </a:lnTo>
                  <a:lnTo>
                    <a:pt x="1504219" y="539570"/>
                  </a:lnTo>
                  <a:lnTo>
                    <a:pt x="1492796" y="551104"/>
                  </a:lnTo>
                  <a:lnTo>
                    <a:pt x="1611905" y="634960"/>
                  </a:lnTo>
                  <a:lnTo>
                    <a:pt x="1698861" y="664594"/>
                  </a:lnTo>
                  <a:lnTo>
                    <a:pt x="1796192" y="641522"/>
                  </a:lnTo>
                  <a:lnTo>
                    <a:pt x="1946427" y="567258"/>
                  </a:lnTo>
                  <a:lnTo>
                    <a:pt x="1993259" y="535792"/>
                  </a:lnTo>
                  <a:lnTo>
                    <a:pt x="2035794" y="501449"/>
                  </a:lnTo>
                  <a:lnTo>
                    <a:pt x="2074204" y="464816"/>
                  </a:lnTo>
                  <a:lnTo>
                    <a:pt x="2108665" y="426480"/>
                  </a:lnTo>
                  <a:lnTo>
                    <a:pt x="2116855" y="415950"/>
                  </a:lnTo>
                  <a:close/>
                </a:path>
                <a:path w="2395855" h="714375">
                  <a:moveTo>
                    <a:pt x="1603120" y="39141"/>
                  </a:moveTo>
                  <a:lnTo>
                    <a:pt x="1590306" y="40030"/>
                  </a:lnTo>
                  <a:lnTo>
                    <a:pt x="123761" y="40030"/>
                  </a:lnTo>
                  <a:lnTo>
                    <a:pt x="49125" y="55441"/>
                  </a:lnTo>
                  <a:lnTo>
                    <a:pt x="12726" y="97393"/>
                  </a:lnTo>
                  <a:lnTo>
                    <a:pt x="905" y="140893"/>
                  </a:lnTo>
                  <a:lnTo>
                    <a:pt x="0" y="160947"/>
                  </a:lnTo>
                  <a:lnTo>
                    <a:pt x="0" y="566585"/>
                  </a:lnTo>
                  <a:lnTo>
                    <a:pt x="1337462" y="566585"/>
                  </a:lnTo>
                  <a:lnTo>
                    <a:pt x="1390146" y="561709"/>
                  </a:lnTo>
                  <a:lnTo>
                    <a:pt x="1422655" y="548104"/>
                  </a:lnTo>
                  <a:lnTo>
                    <a:pt x="1448442" y="514986"/>
                  </a:lnTo>
                  <a:lnTo>
                    <a:pt x="1480959" y="451574"/>
                  </a:lnTo>
                  <a:lnTo>
                    <a:pt x="1602773" y="451574"/>
                  </a:lnTo>
                  <a:lnTo>
                    <a:pt x="1656549" y="414884"/>
                  </a:lnTo>
                  <a:lnTo>
                    <a:pt x="1658742" y="414707"/>
                  </a:lnTo>
                  <a:lnTo>
                    <a:pt x="2117821" y="414707"/>
                  </a:lnTo>
                  <a:lnTo>
                    <a:pt x="2139349" y="387029"/>
                  </a:lnTo>
                  <a:lnTo>
                    <a:pt x="2166430" y="347049"/>
                  </a:lnTo>
                  <a:lnTo>
                    <a:pt x="2190083" y="307127"/>
                  </a:lnTo>
                  <a:lnTo>
                    <a:pt x="2210480" y="267851"/>
                  </a:lnTo>
                  <a:lnTo>
                    <a:pt x="2227795" y="229807"/>
                  </a:lnTo>
                  <a:lnTo>
                    <a:pt x="2258563" y="173761"/>
                  </a:lnTo>
                  <a:lnTo>
                    <a:pt x="1545780" y="173761"/>
                  </a:lnTo>
                  <a:lnTo>
                    <a:pt x="1554135" y="135529"/>
                  </a:lnTo>
                  <a:lnTo>
                    <a:pt x="1564024" y="104902"/>
                  </a:lnTo>
                  <a:lnTo>
                    <a:pt x="1577341" y="78142"/>
                  </a:lnTo>
                  <a:lnTo>
                    <a:pt x="1595983" y="51511"/>
                  </a:lnTo>
                  <a:lnTo>
                    <a:pt x="1603120" y="39141"/>
                  </a:lnTo>
                  <a:close/>
                </a:path>
                <a:path w="2395855" h="714375">
                  <a:moveTo>
                    <a:pt x="2117821" y="414707"/>
                  </a:moveTo>
                  <a:lnTo>
                    <a:pt x="1658742" y="414707"/>
                  </a:lnTo>
                  <a:lnTo>
                    <a:pt x="1662285" y="416893"/>
                  </a:lnTo>
                  <a:lnTo>
                    <a:pt x="1673289" y="418341"/>
                  </a:lnTo>
                  <a:lnTo>
                    <a:pt x="1697863" y="415950"/>
                  </a:lnTo>
                  <a:lnTo>
                    <a:pt x="2116855" y="415950"/>
                  </a:lnTo>
                  <a:lnTo>
                    <a:pt x="2117821" y="414707"/>
                  </a:lnTo>
                  <a:close/>
                </a:path>
                <a:path w="2395855" h="714375">
                  <a:moveTo>
                    <a:pt x="2050950" y="0"/>
                  </a:moveTo>
                  <a:lnTo>
                    <a:pt x="1931530" y="4255"/>
                  </a:lnTo>
                  <a:lnTo>
                    <a:pt x="1863832" y="9303"/>
                  </a:lnTo>
                  <a:lnTo>
                    <a:pt x="1805380" y="18235"/>
                  </a:lnTo>
                  <a:lnTo>
                    <a:pt x="1754872" y="30864"/>
                  </a:lnTo>
                  <a:lnTo>
                    <a:pt x="1711007" y="47002"/>
                  </a:lnTo>
                  <a:lnTo>
                    <a:pt x="1672483" y="66461"/>
                  </a:lnTo>
                  <a:lnTo>
                    <a:pt x="1638000" y="89054"/>
                  </a:lnTo>
                  <a:lnTo>
                    <a:pt x="1606256" y="114593"/>
                  </a:lnTo>
                  <a:lnTo>
                    <a:pt x="1575950" y="142892"/>
                  </a:lnTo>
                  <a:lnTo>
                    <a:pt x="1545780" y="173761"/>
                  </a:lnTo>
                  <a:lnTo>
                    <a:pt x="2258563" y="173761"/>
                  </a:lnTo>
                  <a:lnTo>
                    <a:pt x="2285869" y="124024"/>
                  </a:lnTo>
                  <a:lnTo>
                    <a:pt x="2339967" y="64459"/>
                  </a:lnTo>
                  <a:lnTo>
                    <a:pt x="2379898" y="38193"/>
                  </a:lnTo>
                  <a:lnTo>
                    <a:pt x="2395474" y="32309"/>
                  </a:lnTo>
                  <a:lnTo>
                    <a:pt x="2239427" y="11397"/>
                  </a:lnTo>
                  <a:lnTo>
                    <a:pt x="2139084" y="1503"/>
                  </a:lnTo>
                  <a:lnTo>
                    <a:pt x="2050950" y="0"/>
                  </a:lnTo>
                  <a:close/>
                </a:path>
              </a:pathLst>
            </a:custGeom>
            <a:solidFill>
              <a:srgbClr val="0069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5"/>
            <p:cNvSpPr/>
            <p:nvPr/>
          </p:nvSpPr>
          <p:spPr>
            <a:xfrm>
              <a:off x="1511011" y="10095112"/>
              <a:ext cx="938530" cy="410209"/>
            </a:xfrm>
            <a:custGeom>
              <a:avLst/>
              <a:gdLst/>
              <a:ahLst/>
              <a:cxnLst/>
              <a:rect l="l" t="t" r="r" b="b"/>
              <a:pathLst>
                <a:path w="938530" h="410209">
                  <a:moveTo>
                    <a:pt x="938428" y="0"/>
                  </a:moveTo>
                  <a:lnTo>
                    <a:pt x="917888" y="36852"/>
                  </a:lnTo>
                  <a:lnTo>
                    <a:pt x="894173" y="74620"/>
                  </a:lnTo>
                  <a:lnTo>
                    <a:pt x="867089" y="112732"/>
                  </a:lnTo>
                  <a:lnTo>
                    <a:pt x="836445" y="150618"/>
                  </a:lnTo>
                  <a:lnTo>
                    <a:pt x="802048" y="187708"/>
                  </a:lnTo>
                  <a:lnTo>
                    <a:pt x="763704" y="223431"/>
                  </a:lnTo>
                  <a:lnTo>
                    <a:pt x="721222" y="257216"/>
                  </a:lnTo>
                  <a:lnTo>
                    <a:pt x="674408" y="288493"/>
                  </a:lnTo>
                  <a:lnTo>
                    <a:pt x="611773" y="316808"/>
                  </a:lnTo>
                  <a:lnTo>
                    <a:pt x="553494" y="334953"/>
                  </a:lnTo>
                  <a:lnTo>
                    <a:pt x="498084" y="345163"/>
                  </a:lnTo>
                  <a:lnTo>
                    <a:pt x="445921" y="348620"/>
                  </a:lnTo>
                  <a:lnTo>
                    <a:pt x="397384" y="346506"/>
                  </a:lnTo>
                  <a:lnTo>
                    <a:pt x="352853" y="340003"/>
                  </a:lnTo>
                  <a:lnTo>
                    <a:pt x="312706" y="330293"/>
                  </a:lnTo>
                  <a:lnTo>
                    <a:pt x="247082" y="305979"/>
                  </a:lnTo>
                  <a:lnTo>
                    <a:pt x="222364" y="293738"/>
                  </a:lnTo>
                  <a:lnTo>
                    <a:pt x="198105" y="286789"/>
                  </a:lnTo>
                  <a:lnTo>
                    <a:pt x="178665" y="290012"/>
                  </a:lnTo>
                  <a:lnTo>
                    <a:pt x="163637" y="298647"/>
                  </a:lnTo>
                  <a:lnTo>
                    <a:pt x="152615" y="307936"/>
                  </a:lnTo>
                  <a:lnTo>
                    <a:pt x="111524" y="341222"/>
                  </a:lnTo>
                  <a:lnTo>
                    <a:pt x="71421" y="369103"/>
                  </a:lnTo>
                  <a:lnTo>
                    <a:pt x="33761" y="391854"/>
                  </a:lnTo>
                  <a:lnTo>
                    <a:pt x="0" y="409752"/>
                  </a:lnTo>
                  <a:lnTo>
                    <a:pt x="241709" y="408868"/>
                  </a:lnTo>
                  <a:lnTo>
                    <a:pt x="366180" y="408936"/>
                  </a:lnTo>
                  <a:lnTo>
                    <a:pt x="410202" y="409268"/>
                  </a:lnTo>
                  <a:lnTo>
                    <a:pt x="434568" y="409867"/>
                  </a:lnTo>
                  <a:lnTo>
                    <a:pt x="456476" y="409867"/>
                  </a:lnTo>
                  <a:lnTo>
                    <a:pt x="513526" y="406028"/>
                  </a:lnTo>
                  <a:lnTo>
                    <a:pt x="566700" y="395048"/>
                  </a:lnTo>
                  <a:lnTo>
                    <a:pt x="616095" y="377735"/>
                  </a:lnTo>
                  <a:lnTo>
                    <a:pt x="661811" y="354896"/>
                  </a:lnTo>
                  <a:lnTo>
                    <a:pt x="703947" y="327336"/>
                  </a:lnTo>
                  <a:lnTo>
                    <a:pt x="742602" y="295863"/>
                  </a:lnTo>
                  <a:lnTo>
                    <a:pt x="777876" y="261283"/>
                  </a:lnTo>
                  <a:lnTo>
                    <a:pt x="809867" y="224403"/>
                  </a:lnTo>
                  <a:lnTo>
                    <a:pt x="838675" y="186030"/>
                  </a:lnTo>
                  <a:lnTo>
                    <a:pt x="864398" y="146970"/>
                  </a:lnTo>
                  <a:lnTo>
                    <a:pt x="887135" y="108030"/>
                  </a:lnTo>
                  <a:lnTo>
                    <a:pt x="906987" y="70018"/>
                  </a:lnTo>
                  <a:lnTo>
                    <a:pt x="924051" y="33738"/>
                  </a:lnTo>
                  <a:lnTo>
                    <a:pt x="938428" y="0"/>
                  </a:lnTo>
                  <a:close/>
                </a:path>
              </a:pathLst>
            </a:custGeom>
            <a:solidFill>
              <a:srgbClr val="76B8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6"/>
            <p:cNvSpPr/>
            <p:nvPr/>
          </p:nvSpPr>
          <p:spPr>
            <a:xfrm>
              <a:off x="2144854" y="9855567"/>
              <a:ext cx="368300" cy="153670"/>
            </a:xfrm>
            <a:custGeom>
              <a:avLst/>
              <a:gdLst/>
              <a:ahLst/>
              <a:cxnLst/>
              <a:rect l="l" t="t" r="r" b="b"/>
              <a:pathLst>
                <a:path w="368300" h="153670">
                  <a:moveTo>
                    <a:pt x="367957" y="0"/>
                  </a:moveTo>
                  <a:lnTo>
                    <a:pt x="232698" y="36672"/>
                  </a:lnTo>
                  <a:lnTo>
                    <a:pt x="149283" y="64638"/>
                  </a:lnTo>
                  <a:lnTo>
                    <a:pt x="83216" y="98064"/>
                  </a:lnTo>
                  <a:lnTo>
                    <a:pt x="0" y="151117"/>
                  </a:lnTo>
                  <a:lnTo>
                    <a:pt x="19502" y="144168"/>
                  </a:lnTo>
                  <a:lnTo>
                    <a:pt x="30526" y="142101"/>
                  </a:lnTo>
                  <a:lnTo>
                    <a:pt x="37142" y="145143"/>
                  </a:lnTo>
                  <a:lnTo>
                    <a:pt x="43421" y="153517"/>
                  </a:lnTo>
                  <a:lnTo>
                    <a:pt x="64915" y="129959"/>
                  </a:lnTo>
                  <a:lnTo>
                    <a:pt x="105886" y="106114"/>
                  </a:lnTo>
                  <a:lnTo>
                    <a:pt x="196758" y="67592"/>
                  </a:lnTo>
                  <a:lnTo>
                    <a:pt x="3679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7"/>
            <p:cNvSpPr/>
            <p:nvPr/>
          </p:nvSpPr>
          <p:spPr>
            <a:xfrm>
              <a:off x="320979" y="9959454"/>
              <a:ext cx="621665" cy="306070"/>
            </a:xfrm>
            <a:custGeom>
              <a:avLst/>
              <a:gdLst/>
              <a:ahLst/>
              <a:cxnLst/>
              <a:rect l="l" t="t" r="r" b="b"/>
              <a:pathLst>
                <a:path w="621665" h="306070">
                  <a:moveTo>
                    <a:pt x="182753" y="236893"/>
                  </a:moveTo>
                  <a:lnTo>
                    <a:pt x="158394" y="165036"/>
                  </a:lnTo>
                  <a:lnTo>
                    <a:pt x="152590" y="147955"/>
                  </a:lnTo>
                  <a:lnTo>
                    <a:pt x="118237" y="46609"/>
                  </a:lnTo>
                  <a:lnTo>
                    <a:pt x="113360" y="32245"/>
                  </a:lnTo>
                  <a:lnTo>
                    <a:pt x="113360" y="137883"/>
                  </a:lnTo>
                  <a:lnTo>
                    <a:pt x="113360" y="144424"/>
                  </a:lnTo>
                  <a:lnTo>
                    <a:pt x="111188" y="147955"/>
                  </a:lnTo>
                  <a:lnTo>
                    <a:pt x="48044" y="147955"/>
                  </a:lnTo>
                  <a:lnTo>
                    <a:pt x="82765" y="46609"/>
                  </a:lnTo>
                  <a:lnTo>
                    <a:pt x="111633" y="131305"/>
                  </a:lnTo>
                  <a:lnTo>
                    <a:pt x="113360" y="137883"/>
                  </a:lnTo>
                  <a:lnTo>
                    <a:pt x="113360" y="32245"/>
                  </a:lnTo>
                  <a:lnTo>
                    <a:pt x="102539" y="342"/>
                  </a:lnTo>
                  <a:lnTo>
                    <a:pt x="102425" y="0"/>
                  </a:lnTo>
                  <a:lnTo>
                    <a:pt x="99923" y="342"/>
                  </a:lnTo>
                  <a:lnTo>
                    <a:pt x="67983" y="29121"/>
                  </a:lnTo>
                  <a:lnTo>
                    <a:pt x="457" y="226415"/>
                  </a:lnTo>
                  <a:lnTo>
                    <a:pt x="0" y="229984"/>
                  </a:lnTo>
                  <a:lnTo>
                    <a:pt x="0" y="235699"/>
                  </a:lnTo>
                  <a:lnTo>
                    <a:pt x="4356" y="240157"/>
                  </a:lnTo>
                  <a:lnTo>
                    <a:pt x="14312" y="240157"/>
                  </a:lnTo>
                  <a:lnTo>
                    <a:pt x="18338" y="237147"/>
                  </a:lnTo>
                  <a:lnTo>
                    <a:pt x="19697" y="232829"/>
                  </a:lnTo>
                  <a:lnTo>
                    <a:pt x="36652" y="181940"/>
                  </a:lnTo>
                  <a:lnTo>
                    <a:pt x="40170" y="174498"/>
                  </a:lnTo>
                  <a:lnTo>
                    <a:pt x="45288" y="169214"/>
                  </a:lnTo>
                  <a:lnTo>
                    <a:pt x="52044" y="166077"/>
                  </a:lnTo>
                  <a:lnTo>
                    <a:pt x="60490" y="165036"/>
                  </a:lnTo>
                  <a:lnTo>
                    <a:pt x="123621" y="165036"/>
                  </a:lnTo>
                  <a:lnTo>
                    <a:pt x="147789" y="236893"/>
                  </a:lnTo>
                  <a:lnTo>
                    <a:pt x="182753" y="236893"/>
                  </a:lnTo>
                  <a:close/>
                </a:path>
                <a:path w="621665" h="306070">
                  <a:moveTo>
                    <a:pt x="351904" y="85445"/>
                  </a:moveTo>
                  <a:lnTo>
                    <a:pt x="294335" y="85445"/>
                  </a:lnTo>
                  <a:lnTo>
                    <a:pt x="294335" y="104279"/>
                  </a:lnTo>
                  <a:lnTo>
                    <a:pt x="294335" y="140347"/>
                  </a:lnTo>
                  <a:lnTo>
                    <a:pt x="294335" y="172440"/>
                  </a:lnTo>
                  <a:lnTo>
                    <a:pt x="293103" y="187223"/>
                  </a:lnTo>
                  <a:lnTo>
                    <a:pt x="288302" y="202336"/>
                  </a:lnTo>
                  <a:lnTo>
                    <a:pt x="278320" y="214122"/>
                  </a:lnTo>
                  <a:lnTo>
                    <a:pt x="261518" y="218859"/>
                  </a:lnTo>
                  <a:lnTo>
                    <a:pt x="245757" y="212864"/>
                  </a:lnTo>
                  <a:lnTo>
                    <a:pt x="236829" y="197967"/>
                  </a:lnTo>
                  <a:lnTo>
                    <a:pt x="232829" y="178739"/>
                  </a:lnTo>
                  <a:lnTo>
                    <a:pt x="231914" y="159778"/>
                  </a:lnTo>
                  <a:lnTo>
                    <a:pt x="232829" y="140347"/>
                  </a:lnTo>
                  <a:lnTo>
                    <a:pt x="237032" y="120713"/>
                  </a:lnTo>
                  <a:lnTo>
                    <a:pt x="246722" y="105511"/>
                  </a:lnTo>
                  <a:lnTo>
                    <a:pt x="264109" y="99402"/>
                  </a:lnTo>
                  <a:lnTo>
                    <a:pt x="277241" y="102920"/>
                  </a:lnTo>
                  <a:lnTo>
                    <a:pt x="286689" y="112179"/>
                  </a:lnTo>
                  <a:lnTo>
                    <a:pt x="292417" y="125285"/>
                  </a:lnTo>
                  <a:lnTo>
                    <a:pt x="294335" y="140347"/>
                  </a:lnTo>
                  <a:lnTo>
                    <a:pt x="294335" y="104279"/>
                  </a:lnTo>
                  <a:lnTo>
                    <a:pt x="293687" y="104279"/>
                  </a:lnTo>
                  <a:lnTo>
                    <a:pt x="290080" y="99402"/>
                  </a:lnTo>
                  <a:lnTo>
                    <a:pt x="288353" y="97078"/>
                  </a:lnTo>
                  <a:lnTo>
                    <a:pt x="280212" y="89789"/>
                  </a:lnTo>
                  <a:lnTo>
                    <a:pt x="268770" y="84150"/>
                  </a:lnTo>
                  <a:lnTo>
                    <a:pt x="253492" y="81876"/>
                  </a:lnTo>
                  <a:lnTo>
                    <a:pt x="225856" y="88874"/>
                  </a:lnTo>
                  <a:lnTo>
                    <a:pt x="208368" y="107403"/>
                  </a:lnTo>
                  <a:lnTo>
                    <a:pt x="199199" y="133781"/>
                  </a:lnTo>
                  <a:lnTo>
                    <a:pt x="196545" y="164325"/>
                  </a:lnTo>
                  <a:lnTo>
                    <a:pt x="199694" y="191604"/>
                  </a:lnTo>
                  <a:lnTo>
                    <a:pt x="209651" y="214591"/>
                  </a:lnTo>
                  <a:lnTo>
                    <a:pt x="227215" y="230466"/>
                  </a:lnTo>
                  <a:lnTo>
                    <a:pt x="253161" y="236385"/>
                  </a:lnTo>
                  <a:lnTo>
                    <a:pt x="269671" y="234200"/>
                  </a:lnTo>
                  <a:lnTo>
                    <a:pt x="281025" y="228676"/>
                  </a:lnTo>
                  <a:lnTo>
                    <a:pt x="288582" y="221322"/>
                  </a:lnTo>
                  <a:lnTo>
                    <a:pt x="290220" y="218859"/>
                  </a:lnTo>
                  <a:lnTo>
                    <a:pt x="293687" y="213652"/>
                  </a:lnTo>
                  <a:lnTo>
                    <a:pt x="294335" y="213652"/>
                  </a:lnTo>
                  <a:lnTo>
                    <a:pt x="294335" y="251637"/>
                  </a:lnTo>
                  <a:lnTo>
                    <a:pt x="293865" y="265404"/>
                  </a:lnTo>
                  <a:lnTo>
                    <a:pt x="293852" y="265861"/>
                  </a:lnTo>
                  <a:lnTo>
                    <a:pt x="290436" y="279755"/>
                  </a:lnTo>
                  <a:lnTo>
                    <a:pt x="281165" y="290309"/>
                  </a:lnTo>
                  <a:lnTo>
                    <a:pt x="263131" y="294487"/>
                  </a:lnTo>
                  <a:lnTo>
                    <a:pt x="247599" y="291033"/>
                  </a:lnTo>
                  <a:lnTo>
                    <a:pt x="238658" y="282524"/>
                  </a:lnTo>
                  <a:lnTo>
                    <a:pt x="237528" y="279755"/>
                  </a:lnTo>
                  <a:lnTo>
                    <a:pt x="234276" y="271208"/>
                  </a:lnTo>
                  <a:lnTo>
                    <a:pt x="233222" y="260070"/>
                  </a:lnTo>
                  <a:lnTo>
                    <a:pt x="196862" y="260070"/>
                  </a:lnTo>
                  <a:lnTo>
                    <a:pt x="201803" y="282524"/>
                  </a:lnTo>
                  <a:lnTo>
                    <a:pt x="215646" y="296443"/>
                  </a:lnTo>
                  <a:lnTo>
                    <a:pt x="236905" y="303542"/>
                  </a:lnTo>
                  <a:lnTo>
                    <a:pt x="264109" y="305523"/>
                  </a:lnTo>
                  <a:lnTo>
                    <a:pt x="297599" y="300189"/>
                  </a:lnTo>
                  <a:lnTo>
                    <a:pt x="305117" y="294487"/>
                  </a:lnTo>
                  <a:lnTo>
                    <a:pt x="316407" y="285927"/>
                  </a:lnTo>
                  <a:lnTo>
                    <a:pt x="324662" y="265404"/>
                  </a:lnTo>
                  <a:lnTo>
                    <a:pt x="326504" y="241249"/>
                  </a:lnTo>
                  <a:lnTo>
                    <a:pt x="326504" y="213652"/>
                  </a:lnTo>
                  <a:lnTo>
                    <a:pt x="326504" y="114985"/>
                  </a:lnTo>
                  <a:lnTo>
                    <a:pt x="328637" y="104279"/>
                  </a:lnTo>
                  <a:lnTo>
                    <a:pt x="328917" y="102920"/>
                  </a:lnTo>
                  <a:lnTo>
                    <a:pt x="329018" y="102349"/>
                  </a:lnTo>
                  <a:lnTo>
                    <a:pt x="335343" y="95440"/>
                  </a:lnTo>
                  <a:lnTo>
                    <a:pt x="343598" y="92532"/>
                  </a:lnTo>
                  <a:lnTo>
                    <a:pt x="351904" y="91948"/>
                  </a:lnTo>
                  <a:lnTo>
                    <a:pt x="351904" y="85445"/>
                  </a:lnTo>
                  <a:close/>
                </a:path>
                <a:path w="621665" h="306070">
                  <a:moveTo>
                    <a:pt x="472554" y="83502"/>
                  </a:moveTo>
                  <a:lnTo>
                    <a:pt x="467093" y="82537"/>
                  </a:lnTo>
                  <a:lnTo>
                    <a:pt x="460959" y="81876"/>
                  </a:lnTo>
                  <a:lnTo>
                    <a:pt x="455168" y="81876"/>
                  </a:lnTo>
                  <a:lnTo>
                    <a:pt x="438670" y="86474"/>
                  </a:lnTo>
                  <a:lnTo>
                    <a:pt x="427101" y="97701"/>
                  </a:lnTo>
                  <a:lnTo>
                    <a:pt x="419531" y="111721"/>
                  </a:lnTo>
                  <a:lnTo>
                    <a:pt x="414959" y="124726"/>
                  </a:lnTo>
                  <a:lnTo>
                    <a:pt x="414324" y="124726"/>
                  </a:lnTo>
                  <a:lnTo>
                    <a:pt x="414324" y="81876"/>
                  </a:lnTo>
                  <a:lnTo>
                    <a:pt x="356743" y="92278"/>
                  </a:lnTo>
                  <a:lnTo>
                    <a:pt x="356743" y="98755"/>
                  </a:lnTo>
                  <a:lnTo>
                    <a:pt x="369252" y="100342"/>
                  </a:lnTo>
                  <a:lnTo>
                    <a:pt x="377037" y="104927"/>
                  </a:lnTo>
                  <a:lnTo>
                    <a:pt x="381025" y="113639"/>
                  </a:lnTo>
                  <a:lnTo>
                    <a:pt x="382143" y="127647"/>
                  </a:lnTo>
                  <a:lnTo>
                    <a:pt x="382143" y="236385"/>
                  </a:lnTo>
                  <a:lnTo>
                    <a:pt x="414324" y="236385"/>
                  </a:lnTo>
                  <a:lnTo>
                    <a:pt x="414324" y="158800"/>
                  </a:lnTo>
                  <a:lnTo>
                    <a:pt x="416293" y="141668"/>
                  </a:lnTo>
                  <a:lnTo>
                    <a:pt x="423049" y="126111"/>
                  </a:lnTo>
                  <a:lnTo>
                    <a:pt x="435889" y="114808"/>
                  </a:lnTo>
                  <a:lnTo>
                    <a:pt x="456133" y="110451"/>
                  </a:lnTo>
                  <a:lnTo>
                    <a:pt x="461606" y="110451"/>
                  </a:lnTo>
                  <a:lnTo>
                    <a:pt x="467398" y="112712"/>
                  </a:lnTo>
                  <a:lnTo>
                    <a:pt x="472554" y="114338"/>
                  </a:lnTo>
                  <a:lnTo>
                    <a:pt x="472554" y="83502"/>
                  </a:lnTo>
                  <a:close/>
                </a:path>
                <a:path w="621665" h="306070">
                  <a:moveTo>
                    <a:pt x="621550" y="161086"/>
                  </a:moveTo>
                  <a:lnTo>
                    <a:pt x="617245" y="128993"/>
                  </a:lnTo>
                  <a:lnTo>
                    <a:pt x="604304" y="103949"/>
                  </a:lnTo>
                  <a:lnTo>
                    <a:pt x="589597" y="92925"/>
                  </a:lnTo>
                  <a:lnTo>
                    <a:pt x="586168" y="90360"/>
                  </a:lnTo>
                  <a:lnTo>
                    <a:pt x="586168" y="161086"/>
                  </a:lnTo>
                  <a:lnTo>
                    <a:pt x="585355" y="183045"/>
                  </a:lnTo>
                  <a:lnTo>
                    <a:pt x="585266" y="185369"/>
                  </a:lnTo>
                  <a:lnTo>
                    <a:pt x="580936" y="207175"/>
                  </a:lnTo>
                  <a:lnTo>
                    <a:pt x="570699" y="222885"/>
                  </a:lnTo>
                  <a:lnTo>
                    <a:pt x="552069" y="228917"/>
                  </a:lnTo>
                  <a:lnTo>
                    <a:pt x="533298" y="222097"/>
                  </a:lnTo>
                  <a:lnTo>
                    <a:pt x="523074" y="205105"/>
                  </a:lnTo>
                  <a:lnTo>
                    <a:pt x="518820" y="183045"/>
                  </a:lnTo>
                  <a:lnTo>
                    <a:pt x="517969" y="161086"/>
                  </a:lnTo>
                  <a:lnTo>
                    <a:pt x="518820" y="138379"/>
                  </a:lnTo>
                  <a:lnTo>
                    <a:pt x="523074" y="116293"/>
                  </a:lnTo>
                  <a:lnTo>
                    <a:pt x="533298" y="99555"/>
                  </a:lnTo>
                  <a:lnTo>
                    <a:pt x="552069" y="92925"/>
                  </a:lnTo>
                  <a:lnTo>
                    <a:pt x="570560" y="99364"/>
                  </a:lnTo>
                  <a:lnTo>
                    <a:pt x="580821" y="115798"/>
                  </a:lnTo>
                  <a:lnTo>
                    <a:pt x="585228" y="137833"/>
                  </a:lnTo>
                  <a:lnTo>
                    <a:pt x="586168" y="161086"/>
                  </a:lnTo>
                  <a:lnTo>
                    <a:pt x="586168" y="90360"/>
                  </a:lnTo>
                  <a:lnTo>
                    <a:pt x="582599" y="87680"/>
                  </a:lnTo>
                  <a:lnTo>
                    <a:pt x="552069" y="81876"/>
                  </a:lnTo>
                  <a:lnTo>
                    <a:pt x="521398" y="86626"/>
                  </a:lnTo>
                  <a:lnTo>
                    <a:pt x="499706" y="101155"/>
                  </a:lnTo>
                  <a:lnTo>
                    <a:pt x="486841" y="125844"/>
                  </a:lnTo>
                  <a:lnTo>
                    <a:pt x="482587" y="161086"/>
                  </a:lnTo>
                  <a:lnTo>
                    <a:pt x="486156" y="192570"/>
                  </a:lnTo>
                  <a:lnTo>
                    <a:pt x="497903" y="217551"/>
                  </a:lnTo>
                  <a:lnTo>
                    <a:pt x="519353" y="234010"/>
                  </a:lnTo>
                  <a:lnTo>
                    <a:pt x="552069" y="239953"/>
                  </a:lnTo>
                  <a:lnTo>
                    <a:pt x="583006" y="235064"/>
                  </a:lnTo>
                  <a:lnTo>
                    <a:pt x="592061" y="228917"/>
                  </a:lnTo>
                  <a:lnTo>
                    <a:pt x="604659" y="220345"/>
                  </a:lnTo>
                  <a:lnTo>
                    <a:pt x="617385" y="195719"/>
                  </a:lnTo>
                  <a:lnTo>
                    <a:pt x="621550" y="161086"/>
                  </a:lnTo>
                  <a:close/>
                </a:path>
              </a:pathLst>
            </a:custGeom>
            <a:solidFill>
              <a:srgbClr val="76B8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2475" y="10041322"/>
              <a:ext cx="151193" cy="154508"/>
            </a:xfrm>
            <a:prstGeom prst="rect">
              <a:avLst/>
            </a:prstGeom>
          </p:spPr>
        </p:pic>
        <p:pic>
          <p:nvPicPr>
            <p:cNvPr id="52" name="object 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2298" y="10041322"/>
              <a:ext cx="150533" cy="158076"/>
            </a:xfrm>
            <a:prstGeom prst="rect">
              <a:avLst/>
            </a:prstGeom>
          </p:spPr>
        </p:pic>
        <p:pic>
          <p:nvPicPr>
            <p:cNvPr id="53" name="object 1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35002" y="9975117"/>
              <a:ext cx="299281" cy="224287"/>
            </a:xfrm>
            <a:prstGeom prst="rect">
              <a:avLst/>
            </a:prstGeom>
          </p:spPr>
        </p:pic>
        <p:pic>
          <p:nvPicPr>
            <p:cNvPr id="54" name="object 1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57008" y="9975117"/>
              <a:ext cx="179956" cy="224287"/>
            </a:xfrm>
            <a:prstGeom prst="rect">
              <a:avLst/>
            </a:prstGeom>
          </p:spPr>
        </p:pic>
        <p:pic>
          <p:nvPicPr>
            <p:cNvPr id="55" name="object 1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65781" y="10041320"/>
              <a:ext cx="307202" cy="1580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975</Words>
  <Application>Microsoft Office PowerPoint</Application>
  <PresentationFormat>Niestandardowy</PresentationFormat>
  <Paragraphs>86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Trebuchet MS</vt:lpstr>
      <vt:lpstr>Office Theme</vt:lpstr>
      <vt:lpstr>GLUCONEN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GLUCONEN</dc:title>
  <dc:creator>marcin-desk</dc:creator>
  <cp:lastModifiedBy>marcin-desk</cp:lastModifiedBy>
  <cp:revision>18</cp:revision>
  <dcterms:created xsi:type="dcterms:W3CDTF">2025-02-16T15:50:26Z</dcterms:created>
  <dcterms:modified xsi:type="dcterms:W3CDTF">2025-02-24T08:59:56Z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2025-02-13T00:00:00Z</vt:filetime>
  </property>
  <property fmtid="{D5CDD505-2E9C-101B-9397-08002B2CF9AE}" pid="3" name="Creator">
    <vt:lpwstr>Adobe InDesign 20.1 (Windows)</vt:lpwstr>
  </property>
  <property fmtid="{D5CDD505-2E9C-101B-9397-08002B2CF9AE}" pid="4" name="LastSaved">
    <vt:filetime>2025-02-16T00:00:00Z</vt:filetime>
  </property>
  <property fmtid="{D5CDD505-2E9C-101B-9397-08002B2CF9AE}" pid="5" name="Producer">
    <vt:lpwstr>Adobe PDF Library 17.0</vt:lpwstr>
  </property>
</Properties>
</file>